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28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32" autoAdjust="0"/>
    <p:restoredTop sz="94660"/>
  </p:normalViewPr>
  <p:slideViewPr>
    <p:cSldViewPr>
      <p:cViewPr varScale="1">
        <p:scale>
          <a:sx n="84" d="100"/>
          <a:sy n="84" d="100"/>
        </p:scale>
        <p:origin x="-156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86200" y="2514600"/>
            <a:ext cx="5257800" cy="1600200"/>
          </a:xfrm>
        </p:spPr>
        <p:txBody>
          <a:bodyPr/>
          <a:lstStyle>
            <a:lvl1pPr>
              <a:defRPr sz="3200"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3886200" y="4800600"/>
            <a:ext cx="5257800" cy="1752600"/>
          </a:xfrm>
        </p:spPr>
        <p:txBody>
          <a:bodyPr/>
          <a:lstStyle>
            <a:lvl1pPr marL="0" indent="0" algn="ctr">
              <a:buFontTx/>
              <a:buNone/>
              <a:defRPr sz="2400"/>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457200"/>
            <a:ext cx="16002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0" y="457200"/>
            <a:ext cx="46482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3400" y="1905000"/>
            <a:ext cx="7924800" cy="4800600"/>
          </a:xfrm>
        </p:spPr>
        <p:txBody>
          <a:bodyPr>
            <a:normAutofit/>
          </a:bodyPr>
          <a:lstStyle>
            <a:lvl1pPr>
              <a:lnSpc>
                <a:spcPct val="130000"/>
              </a:lnSpc>
              <a:spcBef>
                <a:spcPts val="0"/>
              </a:spcBef>
              <a:spcAft>
                <a:spcPts val="600"/>
              </a:spcAft>
              <a:defRPr sz="2800">
                <a:solidFill>
                  <a:srgbClr val="502800"/>
                </a:solidFill>
                <a:latin typeface="Trebuchet MS" pitchFamily="34" charset="0"/>
                <a:cs typeface="Arial" pitchFamily="34" charset="0"/>
              </a:defRPr>
            </a:lvl1pPr>
            <a:lvl2pPr>
              <a:lnSpc>
                <a:spcPct val="130000"/>
              </a:lnSpc>
              <a:spcBef>
                <a:spcPts val="0"/>
              </a:spcBef>
              <a:spcAft>
                <a:spcPts val="600"/>
              </a:spcAft>
              <a:defRPr sz="2800">
                <a:solidFill>
                  <a:srgbClr val="502800"/>
                </a:solidFill>
                <a:latin typeface="Trebuchet MS" pitchFamily="34" charset="0"/>
                <a:cs typeface="Arial" pitchFamily="34" charset="0"/>
              </a:defRPr>
            </a:lvl2pPr>
            <a:lvl3pPr>
              <a:lnSpc>
                <a:spcPct val="130000"/>
              </a:lnSpc>
              <a:spcBef>
                <a:spcPts val="0"/>
              </a:spcBef>
              <a:spcAft>
                <a:spcPts val="600"/>
              </a:spcAft>
              <a:defRPr sz="2800">
                <a:solidFill>
                  <a:srgbClr val="502800"/>
                </a:solidFill>
                <a:latin typeface="Trebuchet MS" pitchFamily="34" charset="0"/>
                <a:cs typeface="Arial" pitchFamily="34" charset="0"/>
              </a:defRPr>
            </a:lvl3pPr>
            <a:lvl4pPr>
              <a:lnSpc>
                <a:spcPct val="130000"/>
              </a:lnSpc>
              <a:spcBef>
                <a:spcPts val="0"/>
              </a:spcBef>
              <a:spcAft>
                <a:spcPts val="600"/>
              </a:spcAft>
              <a:defRPr sz="2800">
                <a:solidFill>
                  <a:srgbClr val="502800"/>
                </a:solidFill>
                <a:latin typeface="Trebuchet MS" pitchFamily="34" charset="0"/>
                <a:cs typeface="Arial" pitchFamily="34" charset="0"/>
              </a:defRPr>
            </a:lvl4pPr>
            <a:lvl5pPr>
              <a:lnSpc>
                <a:spcPct val="130000"/>
              </a:lnSpc>
              <a:spcBef>
                <a:spcPts val="0"/>
              </a:spcBef>
              <a:spcAft>
                <a:spcPts val="600"/>
              </a:spcAft>
              <a:defRPr sz="2800">
                <a:solidFill>
                  <a:srgbClr val="502800"/>
                </a:solidFill>
                <a:latin typeface="Trebuchet MS"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0" y="2438400"/>
            <a:ext cx="30099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48300" y="2438400"/>
            <a:ext cx="30099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62200" y="457200"/>
            <a:ext cx="6324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2057400"/>
            <a:ext cx="83058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xStyles>
    <p:titleStyle>
      <a:lvl1pPr algn="ctr" rtl="0" eaLnBrk="1" fontAlgn="base" hangingPunct="1">
        <a:spcBef>
          <a:spcPct val="0"/>
        </a:spcBef>
        <a:spcAft>
          <a:spcPct val="0"/>
        </a:spcAft>
        <a:defRPr lang="en-US" sz="3600" dirty="0" smtClean="0">
          <a:solidFill>
            <a:srgbClr val="663300"/>
          </a:solidFill>
          <a:latin typeface="Arial" pitchFamily="34" charset="0"/>
          <a:ea typeface="+mj-ea"/>
          <a:cs typeface="Arial" pitchFamily="34" charset="0"/>
        </a:defRPr>
      </a:lvl1pPr>
      <a:lvl2pPr algn="ctr" rtl="0" eaLnBrk="1" fontAlgn="base" hangingPunct="1">
        <a:spcBef>
          <a:spcPct val="0"/>
        </a:spcBef>
        <a:spcAft>
          <a:spcPct val="0"/>
        </a:spcAft>
        <a:defRPr sz="3600">
          <a:solidFill>
            <a:srgbClr val="663300"/>
          </a:solidFill>
          <a:latin typeface="Forte" pitchFamily="66" charset="0"/>
        </a:defRPr>
      </a:lvl2pPr>
      <a:lvl3pPr algn="ctr" rtl="0" eaLnBrk="1" fontAlgn="base" hangingPunct="1">
        <a:spcBef>
          <a:spcPct val="0"/>
        </a:spcBef>
        <a:spcAft>
          <a:spcPct val="0"/>
        </a:spcAft>
        <a:defRPr sz="3600">
          <a:solidFill>
            <a:srgbClr val="663300"/>
          </a:solidFill>
          <a:latin typeface="Forte" pitchFamily="66" charset="0"/>
        </a:defRPr>
      </a:lvl3pPr>
      <a:lvl4pPr algn="ctr" rtl="0" eaLnBrk="1" fontAlgn="base" hangingPunct="1">
        <a:spcBef>
          <a:spcPct val="0"/>
        </a:spcBef>
        <a:spcAft>
          <a:spcPct val="0"/>
        </a:spcAft>
        <a:defRPr sz="3600">
          <a:solidFill>
            <a:srgbClr val="663300"/>
          </a:solidFill>
          <a:latin typeface="Forte" pitchFamily="66" charset="0"/>
        </a:defRPr>
      </a:lvl4pPr>
      <a:lvl5pPr algn="ctr" rtl="0" eaLnBrk="1" fontAlgn="base" hangingPunct="1">
        <a:spcBef>
          <a:spcPct val="0"/>
        </a:spcBef>
        <a:spcAft>
          <a:spcPct val="0"/>
        </a:spcAft>
        <a:defRPr sz="3600">
          <a:solidFill>
            <a:srgbClr val="663300"/>
          </a:solidFill>
          <a:latin typeface="Forte" pitchFamily="66" charset="0"/>
        </a:defRPr>
      </a:lvl5pPr>
      <a:lvl6pPr marL="457200" algn="ctr" rtl="0" eaLnBrk="1" fontAlgn="base" hangingPunct="1">
        <a:spcBef>
          <a:spcPct val="0"/>
        </a:spcBef>
        <a:spcAft>
          <a:spcPct val="0"/>
        </a:spcAft>
        <a:defRPr sz="3600">
          <a:solidFill>
            <a:srgbClr val="663300"/>
          </a:solidFill>
          <a:latin typeface="Forte" pitchFamily="66" charset="0"/>
        </a:defRPr>
      </a:lvl6pPr>
      <a:lvl7pPr marL="914400" algn="ctr" rtl="0" eaLnBrk="1" fontAlgn="base" hangingPunct="1">
        <a:spcBef>
          <a:spcPct val="0"/>
        </a:spcBef>
        <a:spcAft>
          <a:spcPct val="0"/>
        </a:spcAft>
        <a:defRPr sz="3600">
          <a:solidFill>
            <a:srgbClr val="663300"/>
          </a:solidFill>
          <a:latin typeface="Forte" pitchFamily="66" charset="0"/>
        </a:defRPr>
      </a:lvl7pPr>
      <a:lvl8pPr marL="1371600" algn="ctr" rtl="0" eaLnBrk="1" fontAlgn="base" hangingPunct="1">
        <a:spcBef>
          <a:spcPct val="0"/>
        </a:spcBef>
        <a:spcAft>
          <a:spcPct val="0"/>
        </a:spcAft>
        <a:defRPr sz="3600">
          <a:solidFill>
            <a:srgbClr val="663300"/>
          </a:solidFill>
          <a:latin typeface="Forte" pitchFamily="66" charset="0"/>
        </a:defRPr>
      </a:lvl8pPr>
      <a:lvl9pPr marL="1828800" algn="ctr" rtl="0" eaLnBrk="1" fontAlgn="base" hangingPunct="1">
        <a:spcBef>
          <a:spcPct val="0"/>
        </a:spcBef>
        <a:spcAft>
          <a:spcPct val="0"/>
        </a:spcAft>
        <a:defRPr sz="3600">
          <a:solidFill>
            <a:srgbClr val="663300"/>
          </a:solidFill>
          <a:latin typeface="Forte" pitchFamily="66" charset="0"/>
        </a:defRPr>
      </a:lvl9pPr>
    </p:titleStyle>
    <p:bodyStyle>
      <a:lvl1pPr marL="342900" indent="-342900" algn="l" rtl="0" eaLnBrk="1" fontAlgn="base" hangingPunct="1">
        <a:lnSpc>
          <a:spcPct val="130000"/>
        </a:lnSpc>
        <a:spcBef>
          <a:spcPts val="0"/>
        </a:spcBef>
        <a:spcAft>
          <a:spcPts val="600"/>
        </a:spcAft>
        <a:buBlip>
          <a:blip r:embed="rId15"/>
        </a:buBlip>
        <a:defRPr lang="en-US" sz="2800" smtClean="0">
          <a:solidFill>
            <a:srgbClr val="502800"/>
          </a:solidFill>
          <a:latin typeface="Trebuchet MS" pitchFamily="34" charset="0"/>
          <a:ea typeface="+mn-ea"/>
          <a:cs typeface="Arial" pitchFamily="34" charset="0"/>
        </a:defRPr>
      </a:lvl1pPr>
      <a:lvl2pPr marL="742950" indent="-285750" algn="l" rtl="0" eaLnBrk="1" fontAlgn="base" hangingPunct="1">
        <a:lnSpc>
          <a:spcPct val="130000"/>
        </a:lnSpc>
        <a:spcBef>
          <a:spcPts val="0"/>
        </a:spcBef>
        <a:spcAft>
          <a:spcPts val="600"/>
        </a:spcAft>
        <a:buBlip>
          <a:blip r:embed="rId15"/>
        </a:buBlip>
        <a:defRPr lang="en-US" sz="2800" smtClean="0">
          <a:solidFill>
            <a:srgbClr val="502800"/>
          </a:solidFill>
          <a:latin typeface="Trebuchet MS" pitchFamily="34" charset="0"/>
          <a:ea typeface="+mn-ea"/>
          <a:cs typeface="Arial" pitchFamily="34" charset="0"/>
        </a:defRPr>
      </a:lvl2pPr>
      <a:lvl3pPr marL="1143000" indent="-228600" algn="l" rtl="0" eaLnBrk="1" fontAlgn="base" hangingPunct="1">
        <a:lnSpc>
          <a:spcPct val="130000"/>
        </a:lnSpc>
        <a:spcBef>
          <a:spcPts val="0"/>
        </a:spcBef>
        <a:spcAft>
          <a:spcPts val="600"/>
        </a:spcAft>
        <a:buBlip>
          <a:blip r:embed="rId15"/>
        </a:buBlip>
        <a:defRPr lang="en-US" sz="2800" smtClean="0">
          <a:solidFill>
            <a:srgbClr val="502800"/>
          </a:solidFill>
          <a:latin typeface="Trebuchet MS" pitchFamily="34" charset="0"/>
          <a:ea typeface="+mn-ea"/>
          <a:cs typeface="Arial" pitchFamily="34" charset="0"/>
        </a:defRPr>
      </a:lvl3pPr>
      <a:lvl4pPr marL="1600200" indent="-228600" algn="l" rtl="0" eaLnBrk="1" fontAlgn="base" hangingPunct="1">
        <a:lnSpc>
          <a:spcPct val="130000"/>
        </a:lnSpc>
        <a:spcBef>
          <a:spcPts val="0"/>
        </a:spcBef>
        <a:spcAft>
          <a:spcPts val="600"/>
        </a:spcAft>
        <a:buBlip>
          <a:blip r:embed="rId15"/>
        </a:buBlip>
        <a:defRPr lang="en-US" sz="2800" smtClean="0">
          <a:solidFill>
            <a:srgbClr val="502800"/>
          </a:solidFill>
          <a:latin typeface="Trebuchet MS" pitchFamily="34" charset="0"/>
          <a:ea typeface="+mn-ea"/>
          <a:cs typeface="Arial" pitchFamily="34" charset="0"/>
        </a:defRPr>
      </a:lvl4pPr>
      <a:lvl5pPr marL="2057400" indent="-228600" algn="l" rtl="0" eaLnBrk="1" fontAlgn="base" hangingPunct="1">
        <a:lnSpc>
          <a:spcPct val="130000"/>
        </a:lnSpc>
        <a:spcBef>
          <a:spcPts val="0"/>
        </a:spcBef>
        <a:spcAft>
          <a:spcPts val="600"/>
        </a:spcAft>
        <a:buBlip>
          <a:blip r:embed="rId15"/>
        </a:buBlip>
        <a:defRPr lang="en-US" sz="2800" dirty="0" smtClean="0">
          <a:solidFill>
            <a:srgbClr val="502800"/>
          </a:solidFill>
          <a:latin typeface="Trebuchet MS" pitchFamily="34" charset="0"/>
          <a:ea typeface="+mn-ea"/>
          <a:cs typeface="Arial" pitchFamily="34" charset="0"/>
        </a:defRPr>
      </a:lvl5pPr>
      <a:lvl6pPr marL="2514600" indent="-228600" algn="l" rtl="0" eaLnBrk="1" fontAlgn="base" hangingPunct="1">
        <a:spcBef>
          <a:spcPct val="20000"/>
        </a:spcBef>
        <a:spcAft>
          <a:spcPct val="0"/>
        </a:spcAft>
        <a:buBlip>
          <a:blip r:embed="rId15"/>
        </a:buBlip>
        <a:defRPr sz="2000">
          <a:solidFill>
            <a:srgbClr val="663300"/>
          </a:solidFill>
          <a:latin typeface="+mn-lt"/>
        </a:defRPr>
      </a:lvl6pPr>
      <a:lvl7pPr marL="2971800" indent="-228600" algn="l" rtl="0" eaLnBrk="1" fontAlgn="base" hangingPunct="1">
        <a:spcBef>
          <a:spcPct val="20000"/>
        </a:spcBef>
        <a:spcAft>
          <a:spcPct val="0"/>
        </a:spcAft>
        <a:buBlip>
          <a:blip r:embed="rId15"/>
        </a:buBlip>
        <a:defRPr sz="2000">
          <a:solidFill>
            <a:srgbClr val="663300"/>
          </a:solidFill>
          <a:latin typeface="+mn-lt"/>
        </a:defRPr>
      </a:lvl7pPr>
      <a:lvl8pPr marL="3429000" indent="-228600" algn="l" rtl="0" eaLnBrk="1" fontAlgn="base" hangingPunct="1">
        <a:spcBef>
          <a:spcPct val="20000"/>
        </a:spcBef>
        <a:spcAft>
          <a:spcPct val="0"/>
        </a:spcAft>
        <a:buBlip>
          <a:blip r:embed="rId15"/>
        </a:buBlip>
        <a:defRPr sz="2000">
          <a:solidFill>
            <a:srgbClr val="663300"/>
          </a:solidFill>
          <a:latin typeface="+mn-lt"/>
        </a:defRPr>
      </a:lvl8pPr>
      <a:lvl9pPr marL="3886200" indent="-228600" algn="l" rtl="0" eaLnBrk="1" fontAlgn="base" hangingPunct="1">
        <a:spcBef>
          <a:spcPct val="20000"/>
        </a:spcBef>
        <a:spcAft>
          <a:spcPct val="0"/>
        </a:spcAft>
        <a:buBlip>
          <a:blip r:embed="rId15"/>
        </a:buBlip>
        <a:defRPr sz="2000">
          <a:solidFill>
            <a:srgbClr val="66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Non-small-cell lung cancer</a:t>
            </a:r>
          </a:p>
        </p:txBody>
      </p:sp>
      <p:sp>
        <p:nvSpPr>
          <p:cNvPr id="7" name="Subtitle 6"/>
          <p:cNvSpPr>
            <a:spLocks noGrp="1"/>
          </p:cNvSpPr>
          <p:nvPr>
            <p:ph type="subTitle" idx="1"/>
          </p:nvPr>
        </p:nvSpPr>
        <p:spPr/>
        <p:txBody>
          <a:bodyPr/>
          <a:lstStyle/>
          <a:p>
            <a:r>
              <a:rPr smtClean="0"/>
              <a:t>DR.Mohammed Awad</a:t>
            </a:r>
            <a:endParaRPr lang="en-US" dirty="0"/>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Patients With Potentially Curative Treatment</a:t>
            </a:r>
          </a:p>
        </p:txBody>
      </p:sp>
      <p:sp>
        <p:nvSpPr>
          <p:cNvPr id="3" name="Text Placeholder 2"/>
          <p:cNvSpPr>
            <a:spLocks noGrp="1"/>
          </p:cNvSpPr>
          <p:nvPr>
            <p:ph type="body" idx="1"/>
          </p:nvPr>
        </p:nvSpPr>
        <p:spPr/>
        <p:txBody>
          <a:bodyPr>
            <a:normAutofit fontScale="62500" lnSpcReduction="20000"/>
          </a:bodyPr>
          <a:lstStyle/>
          <a:p>
            <a:pPr lvl="0"/>
            <a:r>
              <a:rPr lang="en-US" dirty="0" smtClean="0"/>
              <a:t>Biopsy of </a:t>
            </a:r>
            <a:r>
              <a:rPr lang="en-US" dirty="0" err="1" smtClean="0"/>
              <a:t>mediastinal</a:t>
            </a:r>
            <a:r>
              <a:rPr lang="en-US" dirty="0" smtClean="0"/>
              <a:t> lymph nodes 1 cm in short axis. </a:t>
            </a:r>
          </a:p>
          <a:p>
            <a:pPr lvl="0"/>
            <a:r>
              <a:rPr lang="en-US" dirty="0" smtClean="0"/>
              <a:t>Biopsy of </a:t>
            </a:r>
            <a:r>
              <a:rPr lang="en-US" dirty="0" err="1" smtClean="0"/>
              <a:t>mediastinal</a:t>
            </a:r>
            <a:r>
              <a:rPr lang="en-US" dirty="0" smtClean="0"/>
              <a:t> lymph nodes can be obtained by </a:t>
            </a:r>
            <a:r>
              <a:rPr lang="en-US" dirty="0" err="1" smtClean="0"/>
              <a:t>mediastinoscopy</a:t>
            </a:r>
            <a:r>
              <a:rPr lang="en-US" dirty="0" smtClean="0"/>
              <a:t>, </a:t>
            </a:r>
            <a:r>
              <a:rPr lang="en-US" dirty="0" err="1" smtClean="0"/>
              <a:t>transbronchial</a:t>
            </a:r>
            <a:r>
              <a:rPr lang="en-US" dirty="0" smtClean="0"/>
              <a:t> needle aspiration, ultrasound-guided </a:t>
            </a:r>
            <a:r>
              <a:rPr lang="en-US" dirty="0" err="1" smtClean="0"/>
              <a:t>bronchoscopy</a:t>
            </a:r>
            <a:r>
              <a:rPr lang="en-US" dirty="0" smtClean="0"/>
              <a:t> with fine needle aspiration, and /or endoscopic esophageal ultrasound-guided fine needle aspiration. </a:t>
            </a:r>
          </a:p>
          <a:p>
            <a:pPr lvl="0"/>
            <a:r>
              <a:rPr lang="en-US" dirty="0" smtClean="0"/>
              <a:t>MRI of the brain for clinical stage III patients (to be substituted by CT scan if MRI not available) planned for definitive local treatment. </a:t>
            </a:r>
          </a:p>
          <a:p>
            <a:pPr lvl="0"/>
            <a:r>
              <a:rPr lang="en-US" dirty="0" smtClean="0"/>
              <a:t>Bone scan for clinical stage III patients planned for definitive local treatment. </a:t>
            </a:r>
          </a:p>
          <a:p>
            <a:pPr lvl="0"/>
            <a:r>
              <a:rPr lang="en-US" dirty="0" smtClean="0"/>
              <a:t>In patients with a single metastatic lesion on imaging studies, biopsy should be attempted to prove metastatic.</a:t>
            </a:r>
          </a:p>
          <a:p>
            <a:pPr lvl="0"/>
            <a:r>
              <a:rPr lang="en-US" dirty="0" smtClean="0"/>
              <a:t>Cytology of pleural / pericardial effusions in patients otherwise curatively treatable. </a:t>
            </a: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590800"/>
            <a:ext cx="6858000" cy="1143000"/>
          </a:xfrm>
        </p:spPr>
        <p:txBody>
          <a:bodyPr>
            <a:normAutofit fontScale="90000"/>
          </a:bodyPr>
          <a:lstStyle/>
          <a:p>
            <a:r>
              <a:rPr lang="en-US" dirty="0" smtClean="0"/>
              <a:t>Staging According To The UICC 6 System</a:t>
            </a:r>
          </a:p>
        </p:txBody>
      </p:sp>
      <p:sp>
        <p:nvSpPr>
          <p:cNvPr id="6" name="Text Placeholder 5"/>
          <p:cNvSpPr>
            <a:spLocks noGrp="1"/>
          </p:cNvSpPr>
          <p:nvPr>
            <p:ph type="body" idx="1"/>
          </p:nvPr>
        </p:nvSpPr>
        <p:spPr/>
        <p:txBody>
          <a:bodyPr/>
          <a:lstStyle/>
          <a:p>
            <a:endParaRPr lang="en-US" dirty="0"/>
          </a:p>
        </p:txBody>
      </p:sp>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tumor (T) </a:t>
            </a:r>
          </a:p>
        </p:txBody>
      </p:sp>
      <p:sp>
        <p:nvSpPr>
          <p:cNvPr id="3" name="Text Placeholder 2"/>
          <p:cNvSpPr>
            <a:spLocks noGrp="1"/>
          </p:cNvSpPr>
          <p:nvPr>
            <p:ph type="body" idx="1"/>
          </p:nvPr>
        </p:nvSpPr>
        <p:spPr/>
        <p:txBody>
          <a:bodyPr>
            <a:normAutofit fontScale="92500" lnSpcReduction="10000"/>
          </a:bodyPr>
          <a:lstStyle/>
          <a:p>
            <a:pPr lvl="0"/>
            <a:r>
              <a:rPr lang="en-US" smtClean="0"/>
              <a:t>T1: A tumor that is 3 cm or </a:t>
            </a:r>
          </a:p>
          <a:p>
            <a:pPr lvl="0"/>
            <a:r>
              <a:rPr lang="en-US" smtClean="0"/>
              <a:t>T2: A tumor with any of the following features:</a:t>
            </a:r>
          </a:p>
          <a:p>
            <a:pPr lvl="1"/>
            <a:r>
              <a:rPr lang="en-US" smtClean="0"/>
              <a:t>Larger than 3 cm in greatest dimension </a:t>
            </a:r>
          </a:p>
          <a:p>
            <a:pPr lvl="1"/>
            <a:r>
              <a:rPr lang="en-US" smtClean="0"/>
              <a:t>Involves the main bronchus and is 2 cm or larger distal to the carina </a:t>
            </a:r>
          </a:p>
          <a:p>
            <a:pPr lvl="1"/>
            <a:r>
              <a:rPr lang="en-US" smtClean="0"/>
              <a:t>Invades the visceral pleura </a:t>
            </a:r>
          </a:p>
          <a:p>
            <a:pPr lvl="1"/>
            <a:r>
              <a:rPr lang="en-US" smtClean="0"/>
              <a:t>Associated with atelectasis or obstructive pneumonitis that extends to the hilar region but does not involve the entire lung </a:t>
            </a:r>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normAutofit fontScale="77500" lnSpcReduction="20000"/>
          </a:bodyPr>
          <a:lstStyle/>
          <a:p>
            <a:pPr lvl="0"/>
            <a:r>
              <a:rPr lang="en-US" smtClean="0"/>
              <a:t>T3: A tumor of any size that directly invades any of the following: chest wall (including superior sulcus tumors), diaphragm, mediastinal pleura, parietal pericardium; or, tumor in the main bronchus less than 2 cm distal to the carina but without involvement of the carina; or, associated atelectasis or obstructive pneumonitis of the entire lung </a:t>
            </a:r>
          </a:p>
          <a:p>
            <a:pPr lvl="0"/>
            <a:r>
              <a:rPr lang="en-US" smtClean="0"/>
              <a:t>T4: A tumor of any size that invades any of the following: mediastinum, heart, great vessels, trachea, esophagus, vertebral body, carina; or, separate tumor nodules in the same lobe; or, tumor with a malignant pleural effusion</a:t>
            </a:r>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Regional lymph nodes (N) </a:t>
            </a:r>
          </a:p>
        </p:txBody>
      </p:sp>
      <p:sp>
        <p:nvSpPr>
          <p:cNvPr id="3" name="Text Placeholder 2"/>
          <p:cNvSpPr>
            <a:spLocks noGrp="1"/>
          </p:cNvSpPr>
          <p:nvPr>
            <p:ph type="body" idx="1"/>
          </p:nvPr>
        </p:nvSpPr>
        <p:spPr/>
        <p:txBody>
          <a:bodyPr/>
          <a:lstStyle/>
          <a:p>
            <a:pPr lvl="0"/>
            <a:r>
              <a:rPr lang="en-US" smtClean="0"/>
              <a:t>N1: Metastasis to ipsilateral peribronchial and/or ipsilateral hilar lymph nodes and intrapulmonary nodes</a:t>
            </a:r>
          </a:p>
          <a:p>
            <a:pPr lvl="0"/>
            <a:r>
              <a:rPr lang="en-US" smtClean="0"/>
              <a:t>N2: Metastasis to ipsilateral mediastinal and/or subcarinal lymph node(s) </a:t>
            </a:r>
          </a:p>
          <a:p>
            <a:pPr lvl="0"/>
            <a:r>
              <a:rPr lang="en-US" smtClean="0"/>
              <a:t>N3: Metastasis to contralateral mediastinal, contralateral hilar, ipsilateral or contralateral scalene, or supraclavicular lymph node(s) </a:t>
            </a:r>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Distant metastasis (M) </a:t>
            </a:r>
          </a:p>
        </p:txBody>
      </p:sp>
      <p:sp>
        <p:nvSpPr>
          <p:cNvPr id="3" name="Text Placeholder 2"/>
          <p:cNvSpPr>
            <a:spLocks noGrp="1"/>
          </p:cNvSpPr>
          <p:nvPr>
            <p:ph type="body" idx="1"/>
          </p:nvPr>
        </p:nvSpPr>
        <p:spPr/>
        <p:txBody>
          <a:bodyPr/>
          <a:lstStyle/>
          <a:p>
            <a:pPr lvl="0"/>
            <a:r>
              <a:rPr lang="en-US" smtClean="0"/>
              <a:t>M0: No distant metastasis </a:t>
            </a:r>
          </a:p>
          <a:p>
            <a:pPr lvl="0"/>
            <a:r>
              <a:rPr lang="en-US" smtClean="0"/>
              <a:t>M1: Distant metastasis present [Note: M1 includes separate tumor nodule(s) in a different lobe (ipsilateral or contralateral).</a:t>
            </a:r>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dirty="0"/>
          </a:p>
        </p:txBody>
      </p:sp>
      <p:sp>
        <p:nvSpPr>
          <p:cNvPr id="4" name="Text Placeholder 3"/>
          <p:cNvSpPr>
            <a:spLocks noGrp="1"/>
          </p:cNvSpPr>
          <p:nvPr>
            <p:ph type="body" idx="1"/>
          </p:nvPr>
        </p:nvSpPr>
        <p:spPr/>
        <p:txBody>
          <a:bodyPr/>
          <a:lstStyle/>
          <a:p>
            <a:endParaRPr lang="en-US" dirty="0"/>
          </a:p>
        </p:txBody>
      </p:sp>
      <p:graphicFrame>
        <p:nvGraphicFramePr>
          <p:cNvPr id="1026" name="Object 2"/>
          <p:cNvGraphicFramePr>
            <a:graphicFrameLocks noChangeAspect="1"/>
          </p:cNvGraphicFramePr>
          <p:nvPr/>
        </p:nvGraphicFramePr>
        <p:xfrm>
          <a:off x="1600200" y="2241831"/>
          <a:ext cx="6858000" cy="4387569"/>
        </p:xfrm>
        <a:graphic>
          <a:graphicData uri="http://schemas.openxmlformats.org/presentationml/2006/ole">
            <p:oleObj spid="_x0000_s1026" name="Document" r:id="rId3" imgW="6178877" imgH="3952338" progId="Word.Document.12">
              <p:embed/>
            </p:oleObj>
          </a:graphicData>
        </a:graphic>
      </p:graphicFrame>
    </p:spTree>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Treatment of Localized Disease</a:t>
            </a:r>
          </a:p>
        </p:txBody>
      </p:sp>
      <p:sp>
        <p:nvSpPr>
          <p:cNvPr id="3" name="Text Placeholder 2"/>
          <p:cNvSpPr>
            <a:spLocks noGrp="1"/>
          </p:cNvSpPr>
          <p:nvPr>
            <p:ph type="body" idx="1"/>
          </p:nvPr>
        </p:nvSpPr>
        <p:spPr/>
        <p:txBody>
          <a:bodyPr>
            <a:normAutofit fontScale="85000" lnSpcReduction="10000"/>
          </a:bodyPr>
          <a:lstStyle/>
          <a:p>
            <a:pPr lvl="0"/>
            <a:r>
              <a:rPr lang="en-US" smtClean="0"/>
              <a:t>Surgical resection in functionally fit patients (lobectomy/pneumonectomy plus systematic mediastinal lymph node sampling or lymphadenectomy).</a:t>
            </a:r>
          </a:p>
          <a:p>
            <a:pPr lvl="0"/>
            <a:r>
              <a:rPr lang="en-US" smtClean="0"/>
              <a:t>Cisplatin-based adjuvant combination chemotherapy is recommended in stage II and IIIA and can be considered in selected stage IB patients (T &gt; 4 cm). </a:t>
            </a:r>
          </a:p>
          <a:p>
            <a:pPr lvl="0"/>
            <a:r>
              <a:rPr lang="en-US" smtClean="0"/>
              <a:t>Preoperative cisplatin-based combination chemotherapy can be considered in patients with stage IIIA–N2 disease</a:t>
            </a:r>
          </a:p>
        </p:txBody>
      </p:sp>
    </p:spTree>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Treatment of Localized Disease Cont.</a:t>
            </a:r>
          </a:p>
        </p:txBody>
      </p:sp>
      <p:sp>
        <p:nvSpPr>
          <p:cNvPr id="3" name="Text Placeholder 2"/>
          <p:cNvSpPr>
            <a:spLocks noGrp="1"/>
          </p:cNvSpPr>
          <p:nvPr>
            <p:ph type="body" idx="1"/>
          </p:nvPr>
        </p:nvSpPr>
        <p:spPr/>
        <p:txBody>
          <a:bodyPr>
            <a:normAutofit fontScale="77500" lnSpcReduction="20000"/>
          </a:bodyPr>
          <a:lstStyle/>
          <a:p>
            <a:pPr lvl="0"/>
            <a:r>
              <a:rPr lang="en-US" smtClean="0"/>
              <a:t>Postoperative radiotherapy may be considered in patients not radically resected, and can be considered for patients with resected stage IIIA disease. </a:t>
            </a:r>
          </a:p>
          <a:p>
            <a:pPr lvl="0"/>
            <a:r>
              <a:rPr lang="en-US" smtClean="0"/>
              <a:t>Curative conformal radiotherapy as a single modality is to be considered in patients unfit for standard surgery. </a:t>
            </a:r>
          </a:p>
          <a:p>
            <a:pPr lvl="0"/>
            <a:r>
              <a:rPr lang="en-US" smtClean="0"/>
              <a:t>Platinum-based chemotherapy, preferably concurrent with thoracic radiotherapy, is the standard treatment for selected patients with locally advanced, unresectable stage III NSCLC and adequate pulmonary function.</a:t>
            </a:r>
          </a:p>
        </p:txBody>
      </p:sp>
    </p:spTree>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Stage I</a:t>
            </a:r>
          </a:p>
        </p:txBody>
      </p:sp>
      <p:sp>
        <p:nvSpPr>
          <p:cNvPr id="3" name="Text Placeholder 2"/>
          <p:cNvSpPr>
            <a:spLocks noGrp="1"/>
          </p:cNvSpPr>
          <p:nvPr>
            <p:ph type="body" idx="1"/>
          </p:nvPr>
        </p:nvSpPr>
        <p:spPr/>
        <p:txBody>
          <a:bodyPr/>
          <a:lstStyle/>
          <a:p>
            <a:pPr lvl="0"/>
            <a:r>
              <a:rPr lang="en-US" smtClean="0"/>
              <a:t>Lobectomy or segmental, wedge, or sleeve resection as appropriate. </a:t>
            </a:r>
          </a:p>
          <a:p>
            <a:pPr lvl="0"/>
            <a:r>
              <a:rPr lang="en-US" smtClean="0"/>
              <a:t>Radiation therapy with curative intent (for potentially resectable tumors in patients with medical contraindications to surgery).</a:t>
            </a:r>
          </a:p>
          <a:p>
            <a:pPr lvl="0"/>
            <a:r>
              <a:rPr lang="en-US" smtClean="0"/>
              <a:t>Cisplatin-based adjuvant combination chemotherapy can be considered in selected stage IB patients (T &gt; 4 cm).</a:t>
            </a:r>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Incidence</a:t>
            </a:r>
          </a:p>
        </p:txBody>
      </p:sp>
      <p:sp>
        <p:nvSpPr>
          <p:cNvPr id="3" name="Text Placeholder 2"/>
          <p:cNvSpPr>
            <a:spLocks noGrp="1"/>
          </p:cNvSpPr>
          <p:nvPr>
            <p:ph type="body" idx="1"/>
          </p:nvPr>
        </p:nvSpPr>
        <p:spPr/>
        <p:txBody>
          <a:bodyPr/>
          <a:lstStyle/>
          <a:p>
            <a:pPr lvl="0"/>
            <a:r>
              <a:rPr lang="en-US" dirty="0" smtClean="0"/>
              <a:t>The most common cause of cancer mortality in both sex (1/3 of cancer deaths)</a:t>
            </a:r>
          </a:p>
          <a:p>
            <a:pPr lvl="0"/>
            <a:r>
              <a:rPr lang="en-US" dirty="0" smtClean="0"/>
              <a:t>About 90% of lung cancer mortality among men (and 80% among women) is attributable to smoking.</a:t>
            </a:r>
          </a:p>
          <a:p>
            <a:pPr lvl="0"/>
            <a:r>
              <a:rPr lang="en-US" dirty="0" smtClean="0"/>
              <a:t>Non-small-cell lung cancer (NSCLC) accounts for 80% of all cases.</a:t>
            </a: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Stage I Cont.</a:t>
            </a:r>
          </a:p>
        </p:txBody>
      </p:sp>
      <p:sp>
        <p:nvSpPr>
          <p:cNvPr id="3" name="Text Placeholder 2"/>
          <p:cNvSpPr>
            <a:spLocks noGrp="1"/>
          </p:cNvSpPr>
          <p:nvPr>
            <p:ph type="body" idx="1"/>
          </p:nvPr>
        </p:nvSpPr>
        <p:spPr/>
        <p:txBody>
          <a:bodyPr/>
          <a:lstStyle/>
          <a:p>
            <a:pPr lvl="0"/>
            <a:r>
              <a:rPr lang="en-US" smtClean="0"/>
              <a:t>Clinical trials of adjuvant chemoprevention (beta carotene, retinol, 13-cis-retinoic acid, [alpha]-tocopherol, N-acetylcysteine, or acetylsalicylic acid). </a:t>
            </a:r>
          </a:p>
          <a:p>
            <a:pPr lvl="0"/>
            <a:r>
              <a:rPr lang="en-US" smtClean="0"/>
              <a:t>Endoscopic photodynamic therapy and other endobronchial therapies (under clinical evaluation)</a:t>
            </a:r>
          </a:p>
        </p:txBody>
      </p:sp>
    </p:spTree>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Stage II (T1/T2 N1 or T3N0)</a:t>
            </a:r>
          </a:p>
        </p:txBody>
      </p:sp>
      <p:sp>
        <p:nvSpPr>
          <p:cNvPr id="3" name="Text Placeholder 2"/>
          <p:cNvSpPr>
            <a:spLocks noGrp="1"/>
          </p:cNvSpPr>
          <p:nvPr>
            <p:ph type="body" idx="1"/>
          </p:nvPr>
        </p:nvSpPr>
        <p:spPr/>
        <p:txBody>
          <a:bodyPr/>
          <a:lstStyle/>
          <a:p>
            <a:pPr lvl="0"/>
            <a:r>
              <a:rPr lang="en-US" smtClean="0"/>
              <a:t>Lobectomy; pneumonectomy; or segmental, wedge, or sleeve resection as appropriate.</a:t>
            </a:r>
          </a:p>
          <a:p>
            <a:pPr lvl="0"/>
            <a:r>
              <a:rPr lang="en-US" smtClean="0"/>
              <a:t>Radiation therapy with curative intent (for potentially operable tumors in patients with medical contraindications to surgery). </a:t>
            </a:r>
          </a:p>
          <a:p>
            <a:pPr lvl="0"/>
            <a:r>
              <a:rPr lang="en-US" smtClean="0"/>
              <a:t>Adjuvant chemotherapy after curative surgery.</a:t>
            </a:r>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Adjuvant Chemotherapy</a:t>
            </a:r>
          </a:p>
        </p:txBody>
      </p:sp>
      <p:sp>
        <p:nvSpPr>
          <p:cNvPr id="3" name="Text Placeholder 2"/>
          <p:cNvSpPr>
            <a:spLocks noGrp="1"/>
          </p:cNvSpPr>
          <p:nvPr>
            <p:ph type="body" idx="1"/>
          </p:nvPr>
        </p:nvSpPr>
        <p:spPr/>
        <p:txBody>
          <a:bodyPr>
            <a:normAutofit fontScale="77500" lnSpcReduction="20000"/>
          </a:bodyPr>
          <a:lstStyle/>
          <a:p>
            <a:pPr lvl="0"/>
            <a:r>
              <a:rPr lang="en-US" smtClean="0"/>
              <a:t>The first adjuvant chemotherapy for NSCLC was performed in the 1960s using a key drug known as cyclophosphamide.</a:t>
            </a:r>
          </a:p>
          <a:p>
            <a:pPr lvl="0"/>
            <a:r>
              <a:rPr lang="en-US" smtClean="0"/>
              <a:t>In the 1980s and early 1990s, a new anti-cancer drug, cisplatin, was developed. The first meta-analysis of this drug was conducted by the Non-small Cell Lung Cancer Collaborative Group in 1995. This analysis comparing surgery with surgery plus chemotherapy containing cisplatin produced a hazard ratio of 0.87 and suggested an absolute benefit of chemotherapy of 5% at 5 years; this difference was not statistically significant (p0.08).</a:t>
            </a:r>
          </a:p>
        </p:txBody>
      </p:sp>
    </p:spTree>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normAutofit fontScale="62500" lnSpcReduction="20000"/>
          </a:bodyPr>
          <a:lstStyle/>
          <a:p>
            <a:pPr lvl="0"/>
            <a:r>
              <a:rPr lang="en-US" smtClean="0"/>
              <a:t>Several clinical trials of adjuvant chemotherapy were planned after the meta-analysis conducted in 1995, but the efficacy of adjuvant chemotherapy remained a matter of controversy. However, useful evidence was reported after 2003. The International Adjuvant Lung Cancer Collaborative Group Trial (IALT) demonstrated a 4.1% improvement in survival for patients with stage I to III NSCLC.</a:t>
            </a:r>
          </a:p>
          <a:p>
            <a:pPr lvl="0"/>
            <a:r>
              <a:rPr lang="en-US" smtClean="0"/>
              <a:t>The JBR trial demonstrated a 15% improvement in 5-year survival for the adjuvant chemotherapy arm in stage IB or II (excluding T3N0) patients. The Adjuvant Navelbine International Trialist Association (ANITA) trial reported that the overall survival at 5 years improved by 8.6% in the chemotherapy arm and that this survival rate was maintained at 7 years (8.4%) in stage II and IIIA patients.</a:t>
            </a:r>
          </a:p>
        </p:txBody>
      </p:sp>
    </p:spTree>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normAutofit fontScale="62500" lnSpcReduction="20000"/>
          </a:bodyPr>
          <a:lstStyle/>
          <a:p>
            <a:pPr lvl="0"/>
            <a:r>
              <a:rPr lang="en-US" smtClean="0"/>
              <a:t>A meta-analysis based on collected and pooled individual patient data from the 5 largest randomized trials was conducted by the Lung Adjuvant Cisplatin Evaluation (LACE). A 5-year absolute benefit of 5.4% from Adj chemotherapy. The benefit varied with stage (test for trend, P = .04; HR for stage IA = 1.40; p&gt;0.05; HR for stage IB = 0.93; p&gt;0.05; HR for stage II = 0.83; 95% p&lt;0.05; and HR for stage III = 0.83 p&lt;0.05).</a:t>
            </a:r>
          </a:p>
          <a:p>
            <a:pPr lvl="0"/>
            <a:r>
              <a:rPr lang="en-US" smtClean="0"/>
              <a:t>The effect of chemotherapy did not vary significantly (test for interaction, P = .11) with the associated drugs, including vinorelbine ( HR = 0.80; 95% CI, 0.70–0.91), etoposide or vinca alkaloid (HR = 0.92; 95% CI, 0.80–1.07), or other (HR = 0.97; 95% CI, 0.84–1.13). The greater effect on survival observed with the doublet of cisplatin plus vinorelbine. Chemotherapy effect was higher in patients with better PS.</a:t>
            </a:r>
          </a:p>
        </p:txBody>
      </p:sp>
    </p:spTree>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normAutofit lnSpcReduction="10000"/>
          </a:bodyPr>
          <a:lstStyle/>
          <a:p>
            <a:pPr lvl="0"/>
            <a:r>
              <a:rPr lang="en-US" smtClean="0"/>
              <a:t>Alternatively, uracil-tegafur has been developed and tested in Japan. The Japan Lung Cancer Research Group (JLCRG) on Postsurgical Adjuvant Chemotherapy reported a 5-year overall survival advantage of 11% in the uracil-tegafur group patients with stage IB cancer. The efficacy of adjuvant chemotherapy with uracil-tegafur was confirmed in a meta-analysis.</a:t>
            </a:r>
          </a:p>
        </p:txBody>
      </p:sp>
    </p:spTree>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Stage III A</a:t>
            </a:r>
          </a:p>
        </p:txBody>
      </p:sp>
      <p:sp>
        <p:nvSpPr>
          <p:cNvPr id="3" name="Text Placeholder 2"/>
          <p:cNvSpPr>
            <a:spLocks noGrp="1"/>
          </p:cNvSpPr>
          <p:nvPr>
            <p:ph type="body" idx="1"/>
          </p:nvPr>
        </p:nvSpPr>
        <p:spPr/>
        <p:txBody>
          <a:bodyPr>
            <a:normAutofit fontScale="85000" lnSpcReduction="10000"/>
          </a:bodyPr>
          <a:lstStyle/>
          <a:p>
            <a:pPr lvl="0"/>
            <a:endParaRPr lang="en-US" dirty="0" smtClean="0"/>
          </a:p>
          <a:p>
            <a:r>
              <a:rPr lang="en-US" b="1" dirty="0" smtClean="0"/>
              <a:t>Patients with stage IIIA NSCLC are a </a:t>
            </a:r>
            <a:r>
              <a:rPr lang="en-US" b="1" dirty="0" err="1" smtClean="0"/>
              <a:t>heterogenous</a:t>
            </a:r>
            <a:r>
              <a:rPr lang="en-US" b="1" dirty="0" smtClean="0"/>
              <a:t> group. Patients may have metastases to </a:t>
            </a:r>
            <a:r>
              <a:rPr lang="en-US" b="1" dirty="0" err="1" smtClean="0"/>
              <a:t>ipsilateral</a:t>
            </a:r>
            <a:r>
              <a:rPr lang="en-US" b="1" dirty="0" smtClean="0"/>
              <a:t> </a:t>
            </a:r>
            <a:r>
              <a:rPr lang="en-US" b="1" dirty="0" err="1" smtClean="0"/>
              <a:t>mediastinal</a:t>
            </a:r>
            <a:r>
              <a:rPr lang="en-US" b="1" dirty="0" smtClean="0"/>
              <a:t> nodes or potentially </a:t>
            </a:r>
            <a:r>
              <a:rPr lang="en-US" b="1" dirty="0" err="1" smtClean="0"/>
              <a:t>resectable</a:t>
            </a:r>
            <a:r>
              <a:rPr lang="en-US" b="1" dirty="0" smtClean="0"/>
              <a:t> T3 tumors invading chest wall or </a:t>
            </a:r>
            <a:r>
              <a:rPr lang="en-US" b="1" dirty="0" err="1" smtClean="0"/>
              <a:t>mediastinal</a:t>
            </a:r>
            <a:r>
              <a:rPr lang="en-US" b="1" dirty="0" smtClean="0"/>
              <a:t> involvement with metastases to </a:t>
            </a:r>
            <a:r>
              <a:rPr lang="en-US" b="1" dirty="0" err="1" smtClean="0"/>
              <a:t>peribronchial</a:t>
            </a:r>
            <a:r>
              <a:rPr lang="en-US" b="1" dirty="0" smtClean="0"/>
              <a:t> or </a:t>
            </a:r>
            <a:r>
              <a:rPr lang="en-US" b="1" dirty="0" err="1" smtClean="0"/>
              <a:t>hilar</a:t>
            </a:r>
            <a:r>
              <a:rPr lang="en-US" b="1" dirty="0" smtClean="0"/>
              <a:t> lymph nodes (N1). Presentations of disease range from </a:t>
            </a:r>
            <a:r>
              <a:rPr lang="en-US" b="1" dirty="0" err="1" smtClean="0"/>
              <a:t>resectable</a:t>
            </a:r>
            <a:r>
              <a:rPr lang="en-US" b="1" dirty="0" smtClean="0"/>
              <a:t> tumors with microscopic metastases to lymph nodes to </a:t>
            </a:r>
            <a:r>
              <a:rPr lang="en-US" b="1" dirty="0" err="1" smtClean="0"/>
              <a:t>unresectable</a:t>
            </a:r>
            <a:r>
              <a:rPr lang="en-US" b="1" dirty="0" smtClean="0"/>
              <a:t>, bulky disease involving multiple nodal stations. </a:t>
            </a:r>
            <a:endParaRPr lang="en-US" dirty="0"/>
          </a:p>
        </p:txBody>
      </p:sp>
    </p:spTree>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Stage III A</a:t>
            </a:r>
          </a:p>
        </p:txBody>
      </p:sp>
      <p:sp>
        <p:nvSpPr>
          <p:cNvPr id="3" name="Text Placeholder 2"/>
          <p:cNvSpPr>
            <a:spLocks noGrp="1"/>
          </p:cNvSpPr>
          <p:nvPr>
            <p:ph type="body" idx="1"/>
          </p:nvPr>
        </p:nvSpPr>
        <p:spPr/>
        <p:txBody>
          <a:bodyPr/>
          <a:lstStyle/>
          <a:p>
            <a:pPr lvl="0"/>
            <a:endParaRPr lang="en-US" dirty="0" smtClean="0"/>
          </a:p>
          <a:p>
            <a:pPr lvl="0"/>
            <a:r>
              <a:rPr lang="en-US" dirty="0" smtClean="0"/>
              <a:t>If complete resection of tumor and lymph nodes was achieved, such patients benefit from postoperative adjuvant chemotherapy.</a:t>
            </a:r>
          </a:p>
          <a:p>
            <a:pPr lvl="0"/>
            <a:r>
              <a:rPr lang="en-US" dirty="0" err="1" smtClean="0"/>
              <a:t>Neoadj</a:t>
            </a:r>
            <a:r>
              <a:rPr lang="en-US" dirty="0" smtClean="0"/>
              <a:t> Chemotherapy followed by surgery</a:t>
            </a:r>
          </a:p>
          <a:p>
            <a:pPr lvl="0"/>
            <a:r>
              <a:rPr lang="en-US" dirty="0" smtClean="0"/>
              <a:t>Combined </a:t>
            </a:r>
            <a:r>
              <a:rPr lang="en-US" dirty="0" err="1" smtClean="0"/>
              <a:t>chemoradiotherapy</a:t>
            </a:r>
            <a:r>
              <a:rPr lang="en-US" dirty="0" smtClean="0"/>
              <a:t> for inoperable cases.</a:t>
            </a:r>
          </a:p>
        </p:txBody>
      </p:sp>
    </p:spTree>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Risk Factors </a:t>
            </a:r>
          </a:p>
        </p:txBody>
      </p:sp>
      <p:sp>
        <p:nvSpPr>
          <p:cNvPr id="3" name="Text Placeholder 2"/>
          <p:cNvSpPr>
            <a:spLocks noGrp="1"/>
          </p:cNvSpPr>
          <p:nvPr>
            <p:ph type="body" idx="1"/>
          </p:nvPr>
        </p:nvSpPr>
        <p:spPr/>
        <p:txBody>
          <a:bodyPr/>
          <a:lstStyle/>
          <a:p>
            <a:pPr lvl="0"/>
            <a:r>
              <a:rPr lang="en-US" smtClean="0"/>
              <a:t>Cigarette, pipe, or cigar smoking. </a:t>
            </a:r>
          </a:p>
          <a:p>
            <a:pPr lvl="0"/>
            <a:r>
              <a:rPr lang="en-US" smtClean="0"/>
              <a:t>Exposure to second-hand smoke, radon, arsenic, asbestos, chromates, chloromethyl ethers, nickel, polycyclic aromatic hydrocarbons, radon progeny, other agents, and air pollution.</a:t>
            </a:r>
          </a:p>
          <a:p>
            <a:pPr lvl="0"/>
            <a:r>
              <a:rPr lang="en-US" smtClean="0"/>
              <a:t>Radiation therapy to the breast or chest.</a:t>
            </a: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Risk Factors Cont.</a:t>
            </a:r>
          </a:p>
        </p:txBody>
      </p:sp>
      <p:sp>
        <p:nvSpPr>
          <p:cNvPr id="3" name="Text Placeholder 2"/>
          <p:cNvSpPr>
            <a:spLocks noGrp="1"/>
          </p:cNvSpPr>
          <p:nvPr>
            <p:ph type="body" idx="1"/>
          </p:nvPr>
        </p:nvSpPr>
        <p:spPr/>
        <p:txBody>
          <a:bodyPr>
            <a:normAutofit fontScale="77500" lnSpcReduction="20000"/>
          </a:bodyPr>
          <a:lstStyle/>
          <a:p>
            <a:pPr lvl="0"/>
            <a:r>
              <a:rPr lang="en-US" smtClean="0"/>
              <a:t>For smokers, the risk for lung cancer is on average tenfold higher than in lifetime nonsmokers.</a:t>
            </a:r>
          </a:p>
          <a:p>
            <a:pPr lvl="0"/>
            <a:r>
              <a:rPr lang="en-US" smtClean="0"/>
              <a:t>The risk increases with the quantity of cigarettes, duration of smoking, and starting age.</a:t>
            </a:r>
          </a:p>
          <a:p>
            <a:pPr lvl="0"/>
            <a:r>
              <a:rPr lang="en-US" smtClean="0"/>
              <a:t>Smoking cessation results in a decrease in precancerous lesions and a reduction in the risk of developing lung cancer.</a:t>
            </a:r>
          </a:p>
          <a:p>
            <a:pPr lvl="0"/>
            <a:r>
              <a:rPr lang="en-US" smtClean="0"/>
              <a:t>Former smokers continue to have an elevated risk for lung cancer for years after quitting.</a:t>
            </a:r>
          </a:p>
          <a:p>
            <a:pPr lvl="0"/>
            <a:r>
              <a:rPr lang="en-US" smtClean="0"/>
              <a:t>Asbestos exposure may exert a synergistic effect of cigarette smoking on the lung cancer risk</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Screening</a:t>
            </a:r>
          </a:p>
        </p:txBody>
      </p:sp>
      <p:sp>
        <p:nvSpPr>
          <p:cNvPr id="3" name="Text Placeholder 2"/>
          <p:cNvSpPr>
            <a:spLocks noGrp="1"/>
          </p:cNvSpPr>
          <p:nvPr>
            <p:ph type="body" idx="1"/>
          </p:nvPr>
        </p:nvSpPr>
        <p:spPr/>
        <p:txBody>
          <a:bodyPr/>
          <a:lstStyle/>
          <a:p>
            <a:pPr lvl="0"/>
            <a:r>
              <a:rPr lang="en-US" smtClean="0"/>
              <a:t>In patients considered at high risk for developing lung cancer, no screening modality for early detection has been shown to alter mortality.</a:t>
            </a:r>
          </a:p>
          <a:p>
            <a:pPr lvl="0"/>
            <a:r>
              <a:rPr lang="en-US" smtClean="0"/>
              <a:t>Studies of lung cancer screening with chest radiography and sputum cytology have failed to demonstrate that screening lowers lung cancer mortality rates.</a:t>
            </a: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Screening Cont.</a:t>
            </a:r>
          </a:p>
        </p:txBody>
      </p:sp>
      <p:sp>
        <p:nvSpPr>
          <p:cNvPr id="3" name="Text Placeholder 2"/>
          <p:cNvSpPr>
            <a:spLocks noGrp="1"/>
          </p:cNvSpPr>
          <p:nvPr>
            <p:ph type="body" idx="1"/>
          </p:nvPr>
        </p:nvSpPr>
        <p:spPr/>
        <p:txBody>
          <a:bodyPr>
            <a:normAutofit fontScale="92500" lnSpcReduction="10000"/>
          </a:bodyPr>
          <a:lstStyle/>
          <a:p>
            <a:pPr lvl="0"/>
            <a:r>
              <a:rPr lang="en-US" smtClean="0"/>
              <a:t>Published studies of newer screening technologies such as low-dose computed tomography (CT) scans and biomarker screenings report primarily on lung cancer detection rates and do not present sufficient data to determine whether the newer technologies will benefit or harm people.</a:t>
            </a:r>
          </a:p>
          <a:p>
            <a:pPr lvl="0"/>
            <a:r>
              <a:rPr lang="en-US" smtClean="0"/>
              <a:t>Currently, randomized trials are evaluating low-dose spiral CT scanning.</a:t>
            </a: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362200"/>
            <a:ext cx="6324600" cy="3124200"/>
          </a:xfrm>
        </p:spPr>
        <p:txBody>
          <a:bodyPr>
            <a:normAutofit fontScale="90000"/>
          </a:bodyPr>
          <a:lstStyle/>
          <a:p>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WHO/INTERNATIONAL ASSOCIATION FOR THE STUDY OF LUNG CANCER HISTOLOGIC CLASSIFICATION OF NSCLC</a:t>
            </a:r>
          </a:p>
        </p:txBody>
      </p:sp>
      <p:sp>
        <p:nvSpPr>
          <p:cNvPr id="6" name="Text Placeholder 5"/>
          <p:cNvSpPr>
            <a:spLocks noGrp="1"/>
          </p:cNvSpPr>
          <p:nvPr>
            <p:ph type="body" idx="1"/>
          </p:nvPr>
        </p:nvSpPr>
        <p:spPr/>
        <p:txBody>
          <a:bodyPr/>
          <a:lstStyle/>
          <a:p>
            <a:endParaRPr lang="en-US"/>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7" name="Text Placeholder 6"/>
          <p:cNvSpPr>
            <a:spLocks noGrp="1"/>
          </p:cNvSpPr>
          <p:nvPr>
            <p:ph type="body" idx="1"/>
          </p:nvPr>
        </p:nvSpPr>
        <p:spPr/>
        <p:txBody>
          <a:bodyPr>
            <a:normAutofit fontScale="92500" lnSpcReduction="20000"/>
          </a:bodyPr>
          <a:lstStyle/>
          <a:p>
            <a:pPr lvl="0"/>
            <a:r>
              <a:rPr lang="en-US" dirty="0" err="1" smtClean="0"/>
              <a:t>Squamous</a:t>
            </a:r>
            <a:r>
              <a:rPr lang="en-US" dirty="0" smtClean="0"/>
              <a:t> cell carcinoma. </a:t>
            </a:r>
          </a:p>
          <a:p>
            <a:pPr lvl="0"/>
            <a:r>
              <a:rPr lang="en-US" dirty="0" err="1" smtClean="0"/>
              <a:t>Adenocarcinoma</a:t>
            </a:r>
            <a:r>
              <a:rPr lang="en-US" dirty="0" smtClean="0"/>
              <a:t>. </a:t>
            </a:r>
          </a:p>
          <a:p>
            <a:pPr lvl="0"/>
            <a:r>
              <a:rPr lang="en-US" dirty="0" smtClean="0"/>
              <a:t>Large cell carcinoma. </a:t>
            </a:r>
          </a:p>
          <a:p>
            <a:pPr lvl="0"/>
            <a:r>
              <a:rPr lang="en-US" dirty="0" err="1" smtClean="0"/>
              <a:t>Adenosquamous</a:t>
            </a:r>
            <a:r>
              <a:rPr lang="en-US" dirty="0" smtClean="0"/>
              <a:t> carcinoma. </a:t>
            </a:r>
          </a:p>
          <a:p>
            <a:pPr lvl="0"/>
            <a:r>
              <a:rPr lang="en-US" dirty="0" smtClean="0"/>
              <a:t>Carcinomas with </a:t>
            </a:r>
            <a:r>
              <a:rPr lang="en-US" dirty="0" err="1" smtClean="0"/>
              <a:t>pleomorphic</a:t>
            </a:r>
            <a:r>
              <a:rPr lang="en-US" dirty="0" smtClean="0"/>
              <a:t>, </a:t>
            </a:r>
            <a:r>
              <a:rPr lang="en-US" dirty="0" err="1" smtClean="0"/>
              <a:t>sarcomatoid</a:t>
            </a:r>
            <a:r>
              <a:rPr lang="en-US" dirty="0" smtClean="0"/>
              <a:t>, or </a:t>
            </a:r>
            <a:r>
              <a:rPr lang="en-US" dirty="0" err="1" smtClean="0"/>
              <a:t>sarcomatous</a:t>
            </a:r>
            <a:r>
              <a:rPr lang="en-US" dirty="0" smtClean="0"/>
              <a:t> elements. </a:t>
            </a:r>
          </a:p>
          <a:p>
            <a:pPr lvl="0"/>
            <a:r>
              <a:rPr lang="en-US" dirty="0" err="1" smtClean="0"/>
              <a:t>Carcinoid</a:t>
            </a:r>
            <a:r>
              <a:rPr lang="en-US" dirty="0" smtClean="0"/>
              <a:t> tumor. </a:t>
            </a:r>
          </a:p>
          <a:p>
            <a:pPr lvl="0"/>
            <a:r>
              <a:rPr lang="en-US" dirty="0" smtClean="0"/>
              <a:t>Carcinomas of salivary-gland type. </a:t>
            </a:r>
          </a:p>
          <a:p>
            <a:r>
              <a:rPr lang="en-US" dirty="0" smtClean="0"/>
              <a:t>Unclassified carcinoma</a:t>
            </a:r>
            <a:endParaRPr lang="en-US" dirty="0"/>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Staging and Risk Assessment</a:t>
            </a:r>
          </a:p>
        </p:txBody>
      </p:sp>
      <p:sp>
        <p:nvSpPr>
          <p:cNvPr id="3" name="Text Placeholder 2"/>
          <p:cNvSpPr>
            <a:spLocks noGrp="1"/>
          </p:cNvSpPr>
          <p:nvPr>
            <p:ph type="body" idx="1"/>
          </p:nvPr>
        </p:nvSpPr>
        <p:spPr/>
        <p:txBody>
          <a:bodyPr/>
          <a:lstStyle/>
          <a:p>
            <a:pPr lvl="0"/>
            <a:r>
              <a:rPr lang="en-US" smtClean="0"/>
              <a:t>Complete history and physical examination, CT scan of the chest and upper abdomen. </a:t>
            </a:r>
          </a:p>
          <a:p>
            <a:pPr lvl="0"/>
            <a:r>
              <a:rPr lang="en-US" smtClean="0"/>
              <a:t>MRI of the brain if abnormal neurologic findings (can be substituted by CT scan) </a:t>
            </a:r>
          </a:p>
          <a:p>
            <a:pPr lvl="0"/>
            <a:r>
              <a:rPr lang="en-US" smtClean="0"/>
              <a:t>Bone scan in the presence of bone pain, elevated serum calcium, or elevated alkaline phosphatase levels. </a:t>
            </a:r>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autumn_presentation2">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Forte"/>
        <a:ea typeface=""/>
        <a:cs typeface=""/>
      </a:majorFont>
      <a:minorFont>
        <a:latin typeface="Fort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autumn_presentation2</Template>
  <TotalTime>20</TotalTime>
  <Words>1634</Words>
  <Application>Microsoft Office PowerPoint</Application>
  <PresentationFormat>On-screen Show (4:3)</PresentationFormat>
  <Paragraphs>95</Paragraphs>
  <Slides>28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autumn_presentation2</vt:lpstr>
      <vt:lpstr>Document</vt:lpstr>
      <vt:lpstr>Non-small-cell lung cancer</vt:lpstr>
      <vt:lpstr>Incidence</vt:lpstr>
      <vt:lpstr>Risk Factors </vt:lpstr>
      <vt:lpstr>Risk Factors Cont.</vt:lpstr>
      <vt:lpstr>Screening</vt:lpstr>
      <vt:lpstr>Screening Cont.</vt:lpstr>
      <vt:lpstr>WHO/INTERNATIONAL ASSOCIATION FOR THE STUDY OF LUNG CANCER HISTOLOGIC CLASSIFICATION OF NSCLC</vt:lpstr>
      <vt:lpstr>Slide 8</vt:lpstr>
      <vt:lpstr>Staging and Risk Assessment</vt:lpstr>
      <vt:lpstr>Patients With Potentially Curative Treatment</vt:lpstr>
      <vt:lpstr>Staging According To The UICC 6 System</vt:lpstr>
      <vt:lpstr>Primary tumor (T) </vt:lpstr>
      <vt:lpstr>Slide 13</vt:lpstr>
      <vt:lpstr>Regional lymph nodes (N) </vt:lpstr>
      <vt:lpstr>Distant metastasis (M) </vt:lpstr>
      <vt:lpstr>Slide 16</vt:lpstr>
      <vt:lpstr>Treatment of Localized Disease</vt:lpstr>
      <vt:lpstr>Treatment of Localized Disease Cont.</vt:lpstr>
      <vt:lpstr>Stage I</vt:lpstr>
      <vt:lpstr>Stage I Cont.</vt:lpstr>
      <vt:lpstr>Stage II (T1/T2 N1 or T3N0)</vt:lpstr>
      <vt:lpstr>Adjuvant Chemotherapy</vt:lpstr>
      <vt:lpstr>Slide 23</vt:lpstr>
      <vt:lpstr>Slide 24</vt:lpstr>
      <vt:lpstr>Slide 25</vt:lpstr>
      <vt:lpstr>Stage III A</vt:lpstr>
      <vt:lpstr>Stage III A</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Non-small-cell lung cancer</dc:title>
  <dc:creator>Administrator</dc:creator>
  <cp:lastModifiedBy>Dr-Sameh</cp:lastModifiedBy>
  <cp:revision>15</cp:revision>
  <dcterms:created xsi:type="dcterms:W3CDTF">2006-08-16T00:00:00Z</dcterms:created>
  <dcterms:modified xsi:type="dcterms:W3CDTF">2010-01-31T11:56:05Z</dcterms:modified>
</cp:coreProperties>
</file>