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78" r:id="rId4"/>
    <p:sldId id="258" r:id="rId5"/>
    <p:sldId id="259" r:id="rId6"/>
    <p:sldId id="277" r:id="rId7"/>
    <p:sldId id="260" r:id="rId8"/>
    <p:sldId id="261" r:id="rId9"/>
    <p:sldId id="262" r:id="rId10"/>
    <p:sldId id="263" r:id="rId11"/>
    <p:sldId id="264" r:id="rId12"/>
    <p:sldId id="265" r:id="rId13"/>
    <p:sldId id="266" r:id="rId14"/>
    <p:sldId id="279" r:id="rId15"/>
    <p:sldId id="280" r:id="rId16"/>
    <p:sldId id="281" r:id="rId17"/>
    <p:sldId id="267" r:id="rId18"/>
    <p:sldId id="268" r:id="rId19"/>
    <p:sldId id="269" r:id="rId20"/>
    <p:sldId id="270" r:id="rId21"/>
    <p:sldId id="271" r:id="rId22"/>
    <p:sldId id="272" r:id="rId23"/>
    <p:sldId id="273" r:id="rId24"/>
    <p:sldId id="282" r:id="rId25"/>
    <p:sldId id="274" r:id="rId26"/>
    <p:sldId id="283" r:id="rId27"/>
    <p:sldId id="275" r:id="rId28"/>
    <p:sldId id="276"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60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1/4/2010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1/4/2010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1/4/2010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1/4/2010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1/4/2010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1/4/2010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1/4/2010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1/4/2010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1/4/2010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1/4/2010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1/4/2010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1/4/2010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en.wikipedia.org/wiki/Argatroban" TargetMode="External"/><Relationship Id="rId2" Type="http://schemas.openxmlformats.org/officeDocument/2006/relationships/hyperlink" Target="http://en.wikipedia.org/wiki/Direct_thrombin_inhibitor" TargetMode="External"/><Relationship Id="rId1" Type="http://schemas.openxmlformats.org/officeDocument/2006/relationships/slideLayout" Target="../slideLayouts/slideLayout2.xml"/><Relationship Id="rId6" Type="http://schemas.openxmlformats.org/officeDocument/2006/relationships/hyperlink" Target="http://en.wikipedia.org/wiki/Dabigatran" TargetMode="External"/><Relationship Id="rId5" Type="http://schemas.openxmlformats.org/officeDocument/2006/relationships/hyperlink" Target="http://en.wikipedia.org/wiki/Bivalirudin" TargetMode="External"/><Relationship Id="rId4" Type="http://schemas.openxmlformats.org/officeDocument/2006/relationships/hyperlink" Target="http://en.wikipedia.org/wiki/Lepirudin"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en.wikipedia.org/wiki/Chelation" TargetMode="External"/><Relationship Id="rId2" Type="http://schemas.openxmlformats.org/officeDocument/2006/relationships/hyperlink" Target="http://en.wikipedia.org/wiki/Medical_laboratory" TargetMode="External"/><Relationship Id="rId1" Type="http://schemas.openxmlformats.org/officeDocument/2006/relationships/slideLayout" Target="../slideLayouts/slideLayout2.xml"/><Relationship Id="rId5" Type="http://schemas.openxmlformats.org/officeDocument/2006/relationships/hyperlink" Target="http://en.wikipedia.org/wiki/Coagulation" TargetMode="External"/><Relationship Id="rId4" Type="http://schemas.openxmlformats.org/officeDocument/2006/relationships/hyperlink" Target="http://en.wikipedia.org/wiki/Calcium"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en.wikipedia.org/wiki/Citrate" TargetMode="External"/><Relationship Id="rId7" Type="http://schemas.openxmlformats.org/officeDocument/2006/relationships/hyperlink" Target="http://en.wikipedia.org/wiki/Fluoride" TargetMode="External"/><Relationship Id="rId2" Type="http://schemas.openxmlformats.org/officeDocument/2006/relationships/hyperlink" Target="http://en.wikipedia.org/wiki/EDTA" TargetMode="External"/><Relationship Id="rId1" Type="http://schemas.openxmlformats.org/officeDocument/2006/relationships/slideLayout" Target="../slideLayouts/slideLayout7.xml"/><Relationship Id="rId6" Type="http://schemas.openxmlformats.org/officeDocument/2006/relationships/hyperlink" Target="http://en.wikipedia.org/wiki/Oxalate" TargetMode="External"/><Relationship Id="rId5" Type="http://schemas.openxmlformats.org/officeDocument/2006/relationships/hyperlink" Target="http://en.wikipedia.org/wiki/Acid-citrate-dextrose" TargetMode="External"/><Relationship Id="rId4" Type="http://schemas.openxmlformats.org/officeDocument/2006/relationships/hyperlink" Target="http://en.wikipedia.org/wiki/Sodium_citrate"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http://en.wikipedia.org/wiki/Tinnitus" TargetMode="External"/><Relationship Id="rId2" Type="http://schemas.openxmlformats.org/officeDocument/2006/relationships/hyperlink" Target="http://en.wikipedia.org/wiki/Gastrointestinal_bleeding" TargetMode="External"/><Relationship Id="rId1" Type="http://schemas.openxmlformats.org/officeDocument/2006/relationships/slideLayout" Target="../slideLayouts/slideLayout2.xml"/><Relationship Id="rId6" Type="http://schemas.openxmlformats.org/officeDocument/2006/relationships/hyperlink" Target="http://en.wikipedia.org/wiki/Food_and_Drug_Administration_(United_States)" TargetMode="External"/><Relationship Id="rId5" Type="http://schemas.openxmlformats.org/officeDocument/2006/relationships/hyperlink" Target="http://en.wikipedia.org/wiki/Fatty_liver" TargetMode="External"/><Relationship Id="rId4" Type="http://schemas.openxmlformats.org/officeDocument/2006/relationships/hyperlink" Target="http://en.wikipedia.org/wiki/Encephalopathy"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en.wikipedia.org/wiki/Fondaparinux" TargetMode="External"/><Relationship Id="rId2" Type="http://schemas.openxmlformats.org/officeDocument/2006/relationships/hyperlink" Target="http://en.wikipedia.org/wiki/Factor_Xa" TargetMode="External"/><Relationship Id="rId1" Type="http://schemas.openxmlformats.org/officeDocument/2006/relationships/slideLayout" Target="../slideLayouts/slideLayout7.xml"/><Relationship Id="rId4" Type="http://schemas.openxmlformats.org/officeDocument/2006/relationships/hyperlink" Target="http://en.wikipedia.org/wiki/Idraparinu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en.wikipedia.org/wiki/APTT" TargetMode="External"/><Relationship Id="rId2" Type="http://schemas.openxmlformats.org/officeDocument/2006/relationships/hyperlink" Target="http://en.wikipedia.org/wiki/Low_molecular_weight_heparin" TargetMode="External"/><Relationship Id="rId1" Type="http://schemas.openxmlformats.org/officeDocument/2006/relationships/slideLayout" Target="../slideLayouts/slideLayout7.xml"/><Relationship Id="rId4" Type="http://schemas.openxmlformats.org/officeDocument/2006/relationships/hyperlink" Target="http://en.wikipedia.org/wiki/Coagulation"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0" y="2130425"/>
            <a:ext cx="7772400" cy="3279775"/>
          </a:xfrm>
        </p:spPr>
        <p:txBody>
          <a:bodyPr>
            <a:normAutofit fontScale="90000"/>
          </a:bodyPr>
          <a:lstStyle/>
          <a:p>
            <a:r>
              <a:rPr lang="en-US" sz="6600" b="1" dirty="0" smtClean="0"/>
              <a:t>ANTICOAGULANTS</a:t>
            </a:r>
            <a:br>
              <a:rPr lang="en-US" sz="6600" b="1" dirty="0" smtClean="0"/>
            </a:br>
            <a:r>
              <a:rPr lang="en-US" sz="6600" b="1" dirty="0" smtClean="0"/>
              <a:t> </a:t>
            </a:r>
            <a:r>
              <a:rPr lang="en-US" sz="6600" b="1" dirty="0" smtClean="0"/>
              <a:t>AND</a:t>
            </a:r>
            <a:r>
              <a:rPr lang="en-US" sz="6600" dirty="0" smtClean="0"/>
              <a:t>  </a:t>
            </a:r>
            <a:r>
              <a:rPr lang="en-US" sz="6600" b="1" dirty="0" smtClean="0"/>
              <a:t>THROMBOLYTIC </a:t>
            </a:r>
            <a:r>
              <a:rPr lang="en-US" sz="6600" b="1" dirty="0" smtClean="0"/>
              <a:t>AGENTS</a:t>
            </a:r>
            <a:r>
              <a:rPr lang="en-US" sz="6600" dirty="0" smtClean="0"/>
              <a:t/>
            </a:r>
            <a:br>
              <a:rPr lang="en-US" sz="6600" dirty="0" smtClean="0"/>
            </a:br>
            <a:r>
              <a:rPr lang="en-US" sz="6600" dirty="0" smtClean="0"/>
              <a:t> </a:t>
            </a:r>
            <a:r>
              <a:rPr lang="en-US" dirty="0" smtClean="0"/>
              <a:t/>
            </a:r>
            <a:br>
              <a:rPr lang="en-US" dirty="0" smtClean="0"/>
            </a:br>
            <a:endParaRPr lang="en-US" dirty="0"/>
          </a:p>
        </p:txBody>
      </p:sp>
    </p:spTree>
  </p:cSld>
  <p:clrMapOvr>
    <a:masterClrMapping/>
  </p:clrMapOvr>
  <p:transition>
    <p:wipe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buNone/>
            </a:pPr>
            <a:r>
              <a:rPr lang="en-US" b="1" dirty="0" smtClean="0"/>
              <a:t> </a:t>
            </a:r>
            <a:endParaRPr lang="en-US" sz="2800" dirty="0" smtClean="0"/>
          </a:p>
          <a:p>
            <a:r>
              <a:rPr lang="en-US" sz="4800" b="1" dirty="0" smtClean="0">
                <a:solidFill>
                  <a:srgbClr val="FF0000"/>
                </a:solidFill>
              </a:rPr>
              <a:t>Ex. </a:t>
            </a:r>
            <a:r>
              <a:rPr lang="en-US" sz="4800" b="1" dirty="0" err="1" smtClean="0">
                <a:solidFill>
                  <a:srgbClr val="FF0000"/>
                </a:solidFill>
              </a:rPr>
              <a:t>Warfarin</a:t>
            </a:r>
            <a:endParaRPr lang="en-US" sz="4800" b="1" dirty="0" smtClean="0">
              <a:solidFill>
                <a:srgbClr val="FF0000"/>
              </a:solidFill>
            </a:endParaRPr>
          </a:p>
          <a:p>
            <a:r>
              <a:rPr lang="en-US" dirty="0" smtClean="0"/>
              <a:t> </a:t>
            </a:r>
            <a:r>
              <a:rPr lang="en-US" sz="4000" b="1" dirty="0" smtClean="0">
                <a:solidFill>
                  <a:srgbClr val="00B050"/>
                </a:solidFill>
              </a:rPr>
              <a:t>Action</a:t>
            </a:r>
            <a:r>
              <a:rPr lang="en-US" sz="2800" b="1" dirty="0" smtClean="0"/>
              <a:t>:  takes 48 – 72 hours for full action </a:t>
            </a:r>
          </a:p>
          <a:p>
            <a:pPr lvl="2"/>
            <a:r>
              <a:rPr lang="en-US" sz="2800" b="1" dirty="0" smtClean="0"/>
              <a:t>Interfere with the action of vitamin k in the hepatic synthesis of factors II, VII, IX and X </a:t>
            </a:r>
          </a:p>
          <a:p>
            <a:pPr lvl="2"/>
            <a:r>
              <a:rPr lang="en-US" sz="2800" b="1" dirty="0" smtClean="0"/>
              <a:t>Inhibit action of protein C and S</a:t>
            </a:r>
          </a:p>
          <a:p>
            <a:r>
              <a:rPr lang="en-US" sz="4000" b="1" dirty="0" smtClean="0">
                <a:solidFill>
                  <a:srgbClr val="00B050"/>
                </a:solidFill>
              </a:rPr>
              <a:t>Monitoring of its action</a:t>
            </a:r>
            <a:r>
              <a:rPr lang="en-US" dirty="0" smtClean="0"/>
              <a:t>:</a:t>
            </a:r>
            <a:endParaRPr lang="en-US" sz="2800" dirty="0" smtClean="0"/>
          </a:p>
          <a:p>
            <a:pPr lvl="2"/>
            <a:r>
              <a:rPr lang="en-US" sz="3200" b="1" dirty="0" smtClean="0"/>
              <a:t>By PT (</a:t>
            </a:r>
            <a:r>
              <a:rPr lang="en-US" sz="3200" b="1" dirty="0" err="1" smtClean="0"/>
              <a:t>prothrombin</a:t>
            </a:r>
            <a:r>
              <a:rPr lang="en-US" sz="3200" b="1" dirty="0" smtClean="0"/>
              <a:t> time) and INR</a:t>
            </a:r>
          </a:p>
          <a:p>
            <a:endParaRPr lang="en-US" dirty="0"/>
          </a:p>
        </p:txBody>
      </p:sp>
      <p:sp>
        <p:nvSpPr>
          <p:cNvPr id="2" name="Title 1"/>
          <p:cNvSpPr>
            <a:spLocks noGrp="1"/>
          </p:cNvSpPr>
          <p:nvPr>
            <p:ph type="title"/>
          </p:nvPr>
        </p:nvSpPr>
        <p:spPr>
          <a:xfrm>
            <a:off x="457200" y="762000"/>
            <a:ext cx="8229600" cy="1143000"/>
          </a:xfrm>
        </p:spPr>
        <p:txBody>
          <a:bodyPr>
            <a:normAutofit fontScale="90000"/>
          </a:bodyPr>
          <a:lstStyle/>
          <a:p>
            <a:r>
              <a:rPr lang="en-US" sz="5400" b="1" dirty="0" smtClean="0"/>
              <a:t>2-Oral  anticoagulant therapy:</a:t>
            </a:r>
            <a:endParaRPr lang="en-US" sz="5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 </a:t>
            </a:r>
            <a:endParaRPr lang="en-US" sz="2800" dirty="0" smtClean="0"/>
          </a:p>
          <a:p>
            <a:pPr lvl="3"/>
            <a:r>
              <a:rPr lang="en-US" sz="2800" b="1" dirty="0" smtClean="0"/>
              <a:t>Treatment of deep vein thrombosis (DVT) and pulmonary embolism (INR 2-3)</a:t>
            </a:r>
          </a:p>
          <a:p>
            <a:pPr lvl="3"/>
            <a:r>
              <a:rPr lang="en-US" sz="2800" b="1" dirty="0" smtClean="0"/>
              <a:t>Prophylaxis of DVT in high risk surgery (INR- 2-2.5)</a:t>
            </a:r>
          </a:p>
          <a:p>
            <a:pPr lvl="3"/>
            <a:r>
              <a:rPr lang="en-US" sz="2800" b="1" dirty="0" smtClean="0"/>
              <a:t>Recurrent DVT (INR 3-4.5)</a:t>
            </a:r>
          </a:p>
          <a:p>
            <a:pPr lvl="3"/>
            <a:r>
              <a:rPr lang="en-US" sz="2800" b="1" dirty="0" smtClean="0"/>
              <a:t>A.F (INR 3-4.5)</a:t>
            </a:r>
          </a:p>
          <a:p>
            <a:pPr lvl="3"/>
            <a:r>
              <a:rPr lang="en-US" sz="2800" b="1" dirty="0" smtClean="0"/>
              <a:t>Myocardial infraction (INR 3-4.5)</a:t>
            </a:r>
          </a:p>
          <a:p>
            <a:pPr lvl="3"/>
            <a:r>
              <a:rPr lang="en-US" sz="2800" b="1" dirty="0" smtClean="0"/>
              <a:t>Prosthetic valves and grafts (INR 3-4.5)</a:t>
            </a:r>
          </a:p>
          <a:p>
            <a:endParaRPr lang="en-US" dirty="0"/>
          </a:p>
        </p:txBody>
      </p:sp>
      <p:sp>
        <p:nvSpPr>
          <p:cNvPr id="2" name="Title 1"/>
          <p:cNvSpPr>
            <a:spLocks noGrp="1"/>
          </p:cNvSpPr>
          <p:nvPr>
            <p:ph type="title"/>
          </p:nvPr>
        </p:nvSpPr>
        <p:spPr/>
        <p:txBody>
          <a:bodyPr/>
          <a:lstStyle/>
          <a:p>
            <a:pPr lvl="2" algn="ctr" rtl="0">
              <a:spcBef>
                <a:spcPct val="0"/>
              </a:spcBef>
            </a:pPr>
            <a:r>
              <a:rPr lang="en-US" sz="4800" b="1" dirty="0">
                <a:solidFill>
                  <a:srgbClr val="00B050"/>
                </a:solidFill>
              </a:rPr>
              <a:t>Indications:</a:t>
            </a:r>
            <a:r>
              <a:rPr lang="en-US" sz="1600" dirty="0"/>
              <a:t/>
            </a:r>
            <a:br>
              <a:rPr lang="en-US" sz="1600" dirty="0"/>
            </a:b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2"/>
            <a:r>
              <a:rPr lang="en-US" sz="4000" b="1" dirty="0" smtClean="0">
                <a:solidFill>
                  <a:srgbClr val="C00000"/>
                </a:solidFill>
              </a:rPr>
              <a:t>Pregnancy</a:t>
            </a:r>
          </a:p>
          <a:p>
            <a:pPr lvl="2"/>
            <a:r>
              <a:rPr lang="en-US" sz="4000" b="1" dirty="0" smtClean="0">
                <a:solidFill>
                  <a:srgbClr val="C00000"/>
                </a:solidFill>
              </a:rPr>
              <a:t>Peptic ulcer</a:t>
            </a:r>
          </a:p>
          <a:p>
            <a:pPr lvl="2"/>
            <a:r>
              <a:rPr lang="en-US" sz="4000" b="1" dirty="0" smtClean="0">
                <a:solidFill>
                  <a:srgbClr val="C00000"/>
                </a:solidFill>
              </a:rPr>
              <a:t>Severe hypertension</a:t>
            </a:r>
          </a:p>
          <a:p>
            <a:pPr lvl="2"/>
            <a:r>
              <a:rPr lang="en-US" sz="4000" b="1" dirty="0" smtClean="0">
                <a:solidFill>
                  <a:srgbClr val="C00000"/>
                </a:solidFill>
              </a:rPr>
              <a:t>Infective </a:t>
            </a:r>
            <a:r>
              <a:rPr lang="en-US" sz="4000" b="1" dirty="0" err="1" smtClean="0">
                <a:solidFill>
                  <a:srgbClr val="C00000"/>
                </a:solidFill>
              </a:rPr>
              <a:t>endocarditis</a:t>
            </a:r>
            <a:endParaRPr lang="en-US" sz="4000" b="1" dirty="0" smtClean="0">
              <a:solidFill>
                <a:srgbClr val="C00000"/>
              </a:solidFill>
            </a:endParaRPr>
          </a:p>
          <a:p>
            <a:pPr lvl="2"/>
            <a:r>
              <a:rPr lang="en-US" sz="4000" b="1" dirty="0" smtClean="0">
                <a:solidFill>
                  <a:srgbClr val="C00000"/>
                </a:solidFill>
              </a:rPr>
              <a:t>Renal damage</a:t>
            </a:r>
          </a:p>
          <a:p>
            <a:pPr lvl="2"/>
            <a:r>
              <a:rPr lang="en-US" sz="4000" b="1" dirty="0" smtClean="0">
                <a:solidFill>
                  <a:srgbClr val="C00000"/>
                </a:solidFill>
              </a:rPr>
              <a:t>Hepatic diseases</a:t>
            </a:r>
          </a:p>
          <a:p>
            <a:endParaRPr lang="en-US" dirty="0"/>
          </a:p>
        </p:txBody>
      </p:sp>
      <p:sp>
        <p:nvSpPr>
          <p:cNvPr id="2" name="Title 1"/>
          <p:cNvSpPr>
            <a:spLocks noGrp="1"/>
          </p:cNvSpPr>
          <p:nvPr>
            <p:ph type="title"/>
          </p:nvPr>
        </p:nvSpPr>
        <p:spPr/>
        <p:txBody>
          <a:bodyPr>
            <a:normAutofit fontScale="90000"/>
          </a:bodyPr>
          <a:lstStyle/>
          <a:p>
            <a:r>
              <a:rPr lang="en-US" sz="6000" b="1" dirty="0" smtClean="0">
                <a:solidFill>
                  <a:srgbClr val="FF0000"/>
                </a:solidFill>
              </a:rPr>
              <a:t>Contraindications:</a:t>
            </a:r>
            <a:r>
              <a:rPr lang="en-US" dirty="0" smtClean="0">
                <a:solidFill>
                  <a:srgbClr val="FF0000"/>
                </a:solidFill>
              </a:rPr>
              <a:t/>
            </a:r>
            <a:br>
              <a:rPr lang="en-US" dirty="0" smtClean="0">
                <a:solidFill>
                  <a:srgbClr val="FF0000"/>
                </a:solidFill>
              </a:rPr>
            </a:br>
            <a:endParaRPr lang="en-US" dirty="0">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lvl="2"/>
            <a:r>
              <a:rPr lang="en-US" sz="4400" b="1" dirty="0" err="1" smtClean="0">
                <a:solidFill>
                  <a:srgbClr val="0070C0"/>
                </a:solidFill>
              </a:rPr>
              <a:t>Potentiation</a:t>
            </a:r>
            <a:r>
              <a:rPr lang="en-US" sz="4400" b="1" dirty="0" smtClean="0">
                <a:solidFill>
                  <a:srgbClr val="0070C0"/>
                </a:solidFill>
              </a:rPr>
              <a:t> of its  action : oral hypoglycemic drugs, aspirin, NSAID , penicillin and alcohol</a:t>
            </a:r>
          </a:p>
          <a:p>
            <a:pPr lvl="2"/>
            <a:r>
              <a:rPr lang="en-US" sz="4400" b="1" dirty="0" smtClean="0">
                <a:solidFill>
                  <a:srgbClr val="0070C0"/>
                </a:solidFill>
              </a:rPr>
              <a:t>Reduction of its action : </a:t>
            </a:r>
            <a:r>
              <a:rPr lang="en-US" sz="4400" b="1" dirty="0" err="1" smtClean="0">
                <a:solidFill>
                  <a:srgbClr val="0070C0"/>
                </a:solidFill>
              </a:rPr>
              <a:t>spironoloctone</a:t>
            </a:r>
            <a:r>
              <a:rPr lang="en-US" sz="4400" b="1" dirty="0" smtClean="0">
                <a:solidFill>
                  <a:srgbClr val="0070C0"/>
                </a:solidFill>
              </a:rPr>
              <a:t>, barbiturates and oral contraceptive drugs</a:t>
            </a:r>
          </a:p>
          <a:p>
            <a:endParaRPr lang="en-US" dirty="0"/>
          </a:p>
        </p:txBody>
      </p:sp>
      <p:sp>
        <p:nvSpPr>
          <p:cNvPr id="2" name="Title 1"/>
          <p:cNvSpPr>
            <a:spLocks noGrp="1"/>
          </p:cNvSpPr>
          <p:nvPr>
            <p:ph type="title"/>
          </p:nvPr>
        </p:nvSpPr>
        <p:spPr/>
        <p:txBody>
          <a:bodyPr>
            <a:normAutofit fontScale="90000"/>
          </a:bodyPr>
          <a:lstStyle/>
          <a:p>
            <a:r>
              <a:rPr lang="en-US" sz="6700" b="1" dirty="0" smtClean="0"/>
              <a:t>Drug interactions:</a:t>
            </a:r>
            <a:r>
              <a:rPr lang="en-US" dirty="0" smtClean="0"/>
              <a:t/>
            </a:r>
            <a:br>
              <a:rPr lang="en-US" dirty="0" smtClean="0"/>
            </a:b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Another type of anticoagulant is the </a:t>
            </a:r>
            <a:r>
              <a:rPr lang="en-US" dirty="0" smtClean="0">
                <a:hlinkClick r:id="rId2" action="ppaction://hlinkfile" tooltip="Direct thrombin inhibitor"/>
              </a:rPr>
              <a:t>direct thrombin inhibitor</a:t>
            </a:r>
            <a:r>
              <a:rPr lang="en-US" dirty="0" smtClean="0"/>
              <a:t>. </a:t>
            </a:r>
            <a:r>
              <a:rPr lang="en-US" dirty="0" smtClean="0"/>
              <a:t>Current members of this class include </a:t>
            </a:r>
            <a:r>
              <a:rPr lang="en-US" dirty="0" err="1" smtClean="0">
                <a:hlinkClick r:id="rId3" action="ppaction://hlinkfile" tooltip="Argatroban"/>
              </a:rPr>
              <a:t>argatroban</a:t>
            </a:r>
            <a:r>
              <a:rPr lang="en-US" dirty="0" smtClean="0"/>
              <a:t>, </a:t>
            </a:r>
            <a:r>
              <a:rPr lang="en-US" dirty="0" err="1" smtClean="0">
                <a:hlinkClick r:id="rId4" action="ppaction://hlinkfile" tooltip="Lepirudin"/>
              </a:rPr>
              <a:t>lepirudin</a:t>
            </a:r>
            <a:r>
              <a:rPr lang="en-US" dirty="0" smtClean="0"/>
              <a:t>, </a:t>
            </a:r>
            <a:r>
              <a:rPr lang="en-US" dirty="0" err="1" smtClean="0">
                <a:hlinkClick r:id="rId5" action="ppaction://hlinkfile" tooltip="Bivalirudin"/>
              </a:rPr>
              <a:t>bivalirudin</a:t>
            </a:r>
            <a:r>
              <a:rPr lang="en-US" dirty="0" smtClean="0"/>
              <a:t>, and </a:t>
            </a:r>
            <a:r>
              <a:rPr lang="en-US" dirty="0" err="1" smtClean="0">
                <a:hlinkClick r:id="rId6" action="ppaction://hlinkfile" tooltip="Dabigatran"/>
              </a:rPr>
              <a:t>dabigatran</a:t>
            </a:r>
            <a:r>
              <a:rPr lang="en-US" dirty="0" smtClean="0"/>
              <a:t>. </a:t>
            </a:r>
            <a:endParaRPr lang="ar-EG" dirty="0"/>
          </a:p>
        </p:txBody>
      </p:sp>
      <p:sp>
        <p:nvSpPr>
          <p:cNvPr id="3" name="Title 2"/>
          <p:cNvSpPr>
            <a:spLocks noGrp="1"/>
          </p:cNvSpPr>
          <p:nvPr>
            <p:ph type="title"/>
          </p:nvPr>
        </p:nvSpPr>
        <p:spPr/>
        <p:txBody>
          <a:bodyPr/>
          <a:lstStyle/>
          <a:p>
            <a:r>
              <a:rPr lang="en-US" dirty="0" smtClean="0"/>
              <a:t>3-Direct </a:t>
            </a:r>
            <a:r>
              <a:rPr lang="en-US" dirty="0" smtClean="0"/>
              <a:t>thrombin </a:t>
            </a:r>
            <a:r>
              <a:rPr lang="en-US" dirty="0" smtClean="0"/>
              <a:t>inhibitors:</a:t>
            </a:r>
            <a:endParaRPr lang="ar-EG"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hlinkClick r:id="rId2" action="ppaction://hlinkfile" tooltip="Medical laboratory"/>
              </a:rPr>
              <a:t>Laboratory</a:t>
            </a:r>
            <a:r>
              <a:rPr lang="en-US" dirty="0" smtClean="0"/>
              <a:t> instruments, test tubes, blood transfusion bags, and medical and surgical equipment will get clogged up and become nonoperational if blood is allowed to clot. Chemicals can be added to stop blood clotting. Apart from heparin, most of these chemicals work by </a:t>
            </a:r>
            <a:r>
              <a:rPr lang="en-US" dirty="0" smtClean="0">
                <a:hlinkClick r:id="rId3" action="ppaction://hlinkfile" tooltip="Chelation"/>
              </a:rPr>
              <a:t>binding</a:t>
            </a:r>
            <a:r>
              <a:rPr lang="en-US" dirty="0" smtClean="0"/>
              <a:t> </a:t>
            </a:r>
            <a:r>
              <a:rPr lang="en-US" dirty="0" smtClean="0">
                <a:hlinkClick r:id="rId4" action="ppaction://hlinkfile" tooltip="Calcium"/>
              </a:rPr>
              <a:t>calcium</a:t>
            </a:r>
            <a:r>
              <a:rPr lang="en-US" dirty="0" smtClean="0"/>
              <a:t> ions, preventing the </a:t>
            </a:r>
            <a:r>
              <a:rPr lang="en-US" dirty="0" smtClean="0">
                <a:hlinkClick r:id="rId5" action="ppaction://hlinkfile" tooltip="Coagulation"/>
              </a:rPr>
              <a:t>coagulation</a:t>
            </a:r>
            <a:r>
              <a:rPr lang="en-US" dirty="0" smtClean="0"/>
              <a:t> proteins from using them.</a:t>
            </a:r>
          </a:p>
          <a:p>
            <a:endParaRPr lang="ar-EG" dirty="0"/>
          </a:p>
        </p:txBody>
      </p:sp>
      <p:sp>
        <p:nvSpPr>
          <p:cNvPr id="3" name="Title 2"/>
          <p:cNvSpPr>
            <a:spLocks noGrp="1"/>
          </p:cNvSpPr>
          <p:nvPr>
            <p:ph type="title"/>
          </p:nvPr>
        </p:nvSpPr>
        <p:spPr/>
        <p:txBody>
          <a:bodyPr>
            <a:normAutofit fontScale="90000"/>
          </a:bodyPr>
          <a:lstStyle/>
          <a:p>
            <a:r>
              <a:rPr lang="en-US" dirty="0" smtClean="0"/>
              <a:t>Anticoagulants outside the body</a:t>
            </a:r>
            <a:endParaRPr lang="ar-EG"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0" y="1481138"/>
            <a:ext cx="8229600" cy="4525962"/>
          </a:xfrm>
        </p:spPr>
        <p:txBody>
          <a:bodyPr>
            <a:normAutofit fontScale="85000" lnSpcReduction="10000"/>
          </a:bodyPr>
          <a:lstStyle/>
          <a:p>
            <a:r>
              <a:rPr lang="en-US" dirty="0" smtClean="0">
                <a:hlinkClick r:id="rId2" action="ppaction://hlinkfile" tooltip="EDTA"/>
              </a:rPr>
              <a:t>EDTA</a:t>
            </a:r>
            <a:r>
              <a:rPr lang="en-US" dirty="0" smtClean="0"/>
              <a:t> is denoted by mauve or purple caps on </a:t>
            </a:r>
            <a:r>
              <a:rPr lang="en-US" dirty="0" err="1" smtClean="0"/>
              <a:t>Vacutainer</a:t>
            </a:r>
            <a:r>
              <a:rPr lang="en-US" dirty="0" smtClean="0"/>
              <a:t> brand test tubes. This chemical strongly and irreversibly binds calcium. It is in a powdered form. </a:t>
            </a:r>
          </a:p>
          <a:p>
            <a:r>
              <a:rPr lang="en-US" dirty="0" smtClean="0">
                <a:hlinkClick r:id="rId3" action="ppaction://hlinkfile" tooltip="Citrate"/>
              </a:rPr>
              <a:t>Citrate</a:t>
            </a:r>
            <a:r>
              <a:rPr lang="en-US" dirty="0" smtClean="0"/>
              <a:t> is usually in blue </a:t>
            </a:r>
            <a:r>
              <a:rPr lang="en-US" dirty="0" err="1" smtClean="0"/>
              <a:t>Vacutainer</a:t>
            </a:r>
            <a:r>
              <a:rPr lang="en-US" dirty="0" smtClean="0"/>
              <a:t> tube. It is in liquid form in the tube and is used for coagulation tests, as well as in blood transfusion bags. It gets rid of the calcium, but not as strongly as EDTA. Correct proportion of this anticoagulant to blood is crucial because of the dilution. It can be in the form of </a:t>
            </a:r>
            <a:r>
              <a:rPr lang="en-US" dirty="0" smtClean="0">
                <a:hlinkClick r:id="rId4" action="ppaction://hlinkfile" tooltip="Sodium citrate"/>
              </a:rPr>
              <a:t>sodium citrate</a:t>
            </a:r>
            <a:r>
              <a:rPr lang="en-US" dirty="0" smtClean="0"/>
              <a:t> or </a:t>
            </a:r>
            <a:r>
              <a:rPr lang="en-US" dirty="0" smtClean="0">
                <a:hlinkClick r:id="rId5" action="ppaction://hlinkfile" tooltip="Acid-citrate-dextrose"/>
              </a:rPr>
              <a:t>ACD</a:t>
            </a:r>
            <a:r>
              <a:rPr lang="en-US" dirty="0" smtClean="0"/>
              <a:t>. </a:t>
            </a:r>
          </a:p>
          <a:p>
            <a:r>
              <a:rPr lang="en-US" dirty="0" smtClean="0">
                <a:hlinkClick r:id="rId6" action="ppaction://hlinkfile" tooltip="Oxalate"/>
              </a:rPr>
              <a:t>Oxalate</a:t>
            </a:r>
            <a:r>
              <a:rPr lang="en-US" dirty="0" smtClean="0"/>
              <a:t> has a mechanism similar to that of citrate. It is the anticoagulant used in </a:t>
            </a:r>
            <a:r>
              <a:rPr lang="en-US" dirty="0" smtClean="0">
                <a:hlinkClick r:id="rId7" action="ppaction://hlinkfile" tooltip="Fluoride"/>
              </a:rPr>
              <a:t>fluoride</a:t>
            </a:r>
            <a:r>
              <a:rPr lang="en-US" dirty="0" smtClean="0"/>
              <a:t> (grey top) tubes.</a:t>
            </a:r>
          </a:p>
          <a:p>
            <a:endParaRPr lang="ar-EG"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800" dirty="0" smtClean="0"/>
          </a:p>
          <a:p>
            <a:endParaRPr lang="en-US" sz="4800" dirty="0" smtClean="0"/>
          </a:p>
          <a:p>
            <a:r>
              <a:rPr lang="en-US" sz="4800" dirty="0" smtClean="0"/>
              <a:t>Drugs </a:t>
            </a:r>
            <a:r>
              <a:rPr lang="en-US" sz="4800" dirty="0" smtClean="0"/>
              <a:t>that are able to lyses fresh thrombin</a:t>
            </a:r>
          </a:p>
          <a:p>
            <a:pPr>
              <a:buNone/>
            </a:pPr>
            <a:endParaRPr lang="en-US" dirty="0"/>
          </a:p>
        </p:txBody>
      </p:sp>
      <p:sp>
        <p:nvSpPr>
          <p:cNvPr id="2" name="Title 1"/>
          <p:cNvSpPr>
            <a:spLocks noGrp="1"/>
          </p:cNvSpPr>
          <p:nvPr>
            <p:ph type="title"/>
          </p:nvPr>
        </p:nvSpPr>
        <p:spPr>
          <a:xfrm>
            <a:off x="457200" y="762000"/>
            <a:ext cx="8229600" cy="2209800"/>
          </a:xfrm>
        </p:spPr>
        <p:txBody>
          <a:bodyPr>
            <a:normAutofit fontScale="90000"/>
          </a:bodyPr>
          <a:lstStyle/>
          <a:p>
            <a:r>
              <a:rPr lang="en-US" dirty="0" smtClean="0"/>
              <a:t> </a:t>
            </a:r>
            <a:br>
              <a:rPr lang="en-US" dirty="0" smtClean="0"/>
            </a:br>
            <a:r>
              <a:rPr lang="en-US" sz="7300" b="1" dirty="0" smtClean="0"/>
              <a:t>II-</a:t>
            </a:r>
            <a:r>
              <a:rPr lang="en-US" sz="7300" b="1" dirty="0" err="1" smtClean="0"/>
              <a:t>Fibrinolytic</a:t>
            </a:r>
            <a:r>
              <a:rPr lang="en-US" sz="7300" b="1" dirty="0" smtClean="0"/>
              <a:t> agents:</a:t>
            </a:r>
            <a:r>
              <a:rPr lang="en-US" sz="7300" dirty="0" smtClean="0"/>
              <a:t/>
            </a:r>
            <a:br>
              <a:rPr lang="en-US" sz="7300" dirty="0" smtClean="0"/>
            </a:br>
            <a:endParaRPr lang="en-US" sz="73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lvl="2"/>
            <a:r>
              <a:rPr lang="en-US" sz="4800" b="1" dirty="0" smtClean="0">
                <a:solidFill>
                  <a:srgbClr val="00B050"/>
                </a:solidFill>
              </a:rPr>
              <a:t>Direct or indirect activation of </a:t>
            </a:r>
            <a:r>
              <a:rPr lang="en-US" sz="4800" b="1" dirty="0" err="1" smtClean="0">
                <a:solidFill>
                  <a:srgbClr val="00B050"/>
                </a:solidFill>
              </a:rPr>
              <a:t>plasminogen</a:t>
            </a:r>
            <a:r>
              <a:rPr lang="en-US" sz="4800" b="1" dirty="0" smtClean="0">
                <a:solidFill>
                  <a:srgbClr val="00B050"/>
                </a:solidFill>
              </a:rPr>
              <a:t> , with stimulation of </a:t>
            </a:r>
            <a:r>
              <a:rPr lang="en-US" sz="4800" b="1" dirty="0" err="1" smtClean="0">
                <a:solidFill>
                  <a:srgbClr val="00B050"/>
                </a:solidFill>
              </a:rPr>
              <a:t>fibrinolytic</a:t>
            </a:r>
            <a:r>
              <a:rPr lang="en-US" sz="4800" b="1" dirty="0" smtClean="0">
                <a:solidFill>
                  <a:srgbClr val="00B050"/>
                </a:solidFill>
              </a:rPr>
              <a:t> pathway</a:t>
            </a:r>
          </a:p>
          <a:p>
            <a:pPr lvl="2"/>
            <a:r>
              <a:rPr lang="en-US" sz="4800" b="1" dirty="0" smtClean="0">
                <a:solidFill>
                  <a:srgbClr val="00B050"/>
                </a:solidFill>
              </a:rPr>
              <a:t>Lyses of intravascular clots</a:t>
            </a:r>
          </a:p>
          <a:p>
            <a:pPr lvl="2"/>
            <a:r>
              <a:rPr lang="en-US" sz="4800" b="1" dirty="0" smtClean="0">
                <a:solidFill>
                  <a:srgbClr val="00B050"/>
                </a:solidFill>
              </a:rPr>
              <a:t>Lyses of fibrinogen</a:t>
            </a:r>
          </a:p>
          <a:p>
            <a:endParaRPr lang="en-US" dirty="0"/>
          </a:p>
        </p:txBody>
      </p:sp>
      <p:sp>
        <p:nvSpPr>
          <p:cNvPr id="2" name="Title 1"/>
          <p:cNvSpPr>
            <a:spLocks noGrp="1"/>
          </p:cNvSpPr>
          <p:nvPr>
            <p:ph type="title"/>
          </p:nvPr>
        </p:nvSpPr>
        <p:spPr/>
        <p:txBody>
          <a:bodyPr>
            <a:normAutofit fontScale="90000"/>
          </a:bodyPr>
          <a:lstStyle/>
          <a:p>
            <a:r>
              <a:rPr lang="en-US" sz="8000" b="1" dirty="0" smtClean="0"/>
              <a:t>Action: </a:t>
            </a:r>
            <a:r>
              <a:rPr lang="en-US" dirty="0" smtClean="0"/>
              <a:t/>
            </a:r>
            <a:br>
              <a:rPr lang="en-US" dirty="0" smtClean="0"/>
            </a:b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endParaRPr lang="en-US" dirty="0" smtClean="0"/>
          </a:p>
          <a:p>
            <a:endParaRPr lang="en-US" dirty="0"/>
          </a:p>
        </p:txBody>
      </p:sp>
      <p:sp>
        <p:nvSpPr>
          <p:cNvPr id="2" name="Title 1"/>
          <p:cNvSpPr>
            <a:spLocks noGrp="1"/>
          </p:cNvSpPr>
          <p:nvPr>
            <p:ph type="title"/>
          </p:nvPr>
        </p:nvSpPr>
        <p:spPr>
          <a:xfrm>
            <a:off x="457200" y="274638"/>
            <a:ext cx="8229600" cy="1706562"/>
          </a:xfrm>
        </p:spPr>
        <p:txBody>
          <a:bodyPr>
            <a:normAutofit fontScale="90000"/>
          </a:bodyPr>
          <a:lstStyle/>
          <a:p>
            <a:r>
              <a:rPr lang="en-US" sz="8900" b="1" dirty="0" smtClean="0"/>
              <a:t>Uses:</a:t>
            </a:r>
            <a:r>
              <a:rPr lang="en-US" dirty="0" smtClean="0"/>
              <a:t/>
            </a:r>
            <a:br>
              <a:rPr lang="en-US" dirty="0" smtClean="0"/>
            </a:br>
            <a:endParaRPr lang="en-US" dirty="0"/>
          </a:p>
        </p:txBody>
      </p:sp>
      <p:sp>
        <p:nvSpPr>
          <p:cNvPr id="1025" name="Rectangle 1"/>
          <p:cNvSpPr>
            <a:spLocks noChangeArrowheads="1"/>
          </p:cNvSpPr>
          <p:nvPr/>
        </p:nvSpPr>
        <p:spPr bwMode="auto">
          <a:xfrm>
            <a:off x="0" y="1908211"/>
            <a:ext cx="91440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14400" marR="0" lvl="2" indent="0" algn="just" defTabSz="914400" rtl="0" eaLnBrk="1" fontAlgn="base" latinLnBrk="0" hangingPunct="1">
              <a:lnSpc>
                <a:spcPct val="100000"/>
              </a:lnSpc>
              <a:spcBef>
                <a:spcPct val="0"/>
              </a:spcBef>
              <a:spcAft>
                <a:spcPct val="0"/>
              </a:spcAft>
              <a:buClrTx/>
              <a:buSzTx/>
              <a:buFontTx/>
              <a:buAutoNum type="alphaLcPeriod"/>
              <a:tabLst>
                <a:tab pos="1485900" algn="l"/>
              </a:tabLst>
            </a:pPr>
            <a:r>
              <a:rPr kumimoji="0" lang="en-US" sz="4400" b="1" i="0" u="none" strike="noStrike" cap="none" normalizeH="0" baseline="0" dirty="0" smtClean="0">
                <a:ln>
                  <a:noFill/>
                </a:ln>
                <a:solidFill>
                  <a:srgbClr val="00B050"/>
                </a:solidFill>
                <a:effectLst/>
                <a:latin typeface="Arial" pitchFamily="34" charset="0"/>
                <a:ea typeface="Times New Roman" pitchFamily="18" charset="0"/>
                <a:cs typeface="Arial" pitchFamily="34" charset="0"/>
              </a:rPr>
              <a:t>Can be used systemically as in :</a:t>
            </a:r>
            <a:endParaRPr kumimoji="0" lang="en-US" sz="4400" b="1" i="0" u="none" strike="noStrike" cap="none" normalizeH="0" baseline="0" dirty="0" smtClean="0">
              <a:ln>
                <a:noFill/>
              </a:ln>
              <a:solidFill>
                <a:srgbClr val="00B050"/>
              </a:solidFill>
              <a:effectLst/>
              <a:latin typeface="Arial" pitchFamily="34" charset="0"/>
              <a:cs typeface="Arial" pitchFamily="34" charset="0"/>
            </a:endParaRPr>
          </a:p>
          <a:p>
            <a:pPr marL="1371600" marR="0" lvl="3" indent="0" algn="just" defTabSz="914400" rtl="0" eaLnBrk="0" fontAlgn="base" latinLnBrk="0" hangingPunct="0">
              <a:lnSpc>
                <a:spcPct val="100000"/>
              </a:lnSpc>
              <a:spcBef>
                <a:spcPct val="0"/>
              </a:spcBef>
              <a:spcAft>
                <a:spcPct val="0"/>
              </a:spcAft>
              <a:buClrTx/>
              <a:buSzTx/>
              <a:buFont typeface="Symbol" pitchFamily="18" charset="2"/>
              <a:buChar char=""/>
              <a:tabLst>
                <a:tab pos="1485900" algn="l"/>
              </a:tabLst>
            </a:pPr>
            <a:r>
              <a:rPr kumimoji="0" lang="en-US" sz="4400" b="1" i="0" u="none" strike="noStrike" cap="none" normalizeH="0" baseline="0" dirty="0" smtClean="0">
                <a:ln>
                  <a:noFill/>
                </a:ln>
                <a:solidFill>
                  <a:srgbClr val="00B050"/>
                </a:solidFill>
                <a:effectLst/>
                <a:latin typeface="Arial" pitchFamily="34" charset="0"/>
                <a:ea typeface="Times New Roman" pitchFamily="18" charset="0"/>
                <a:cs typeface="Arial" pitchFamily="34" charset="0"/>
              </a:rPr>
              <a:t>Acute pulmonary embolism</a:t>
            </a:r>
            <a:endParaRPr kumimoji="0" lang="en-US" sz="4400" b="1" i="0" u="none" strike="noStrike" cap="none" normalizeH="0" baseline="0" dirty="0" smtClean="0">
              <a:ln>
                <a:noFill/>
              </a:ln>
              <a:solidFill>
                <a:srgbClr val="00B050"/>
              </a:solidFill>
              <a:effectLst/>
              <a:latin typeface="Arial" pitchFamily="34" charset="0"/>
              <a:cs typeface="Arial" pitchFamily="34" charset="0"/>
            </a:endParaRPr>
          </a:p>
          <a:p>
            <a:pPr marL="1371600" marR="0" lvl="3" indent="0" algn="just" defTabSz="914400" rtl="0" eaLnBrk="0" fontAlgn="base" latinLnBrk="0" hangingPunct="0">
              <a:lnSpc>
                <a:spcPct val="100000"/>
              </a:lnSpc>
              <a:spcBef>
                <a:spcPct val="0"/>
              </a:spcBef>
              <a:spcAft>
                <a:spcPct val="0"/>
              </a:spcAft>
              <a:buClrTx/>
              <a:buSzTx/>
              <a:buFont typeface="Symbol" pitchFamily="18" charset="2"/>
              <a:buChar char=""/>
              <a:tabLst>
                <a:tab pos="1485900" algn="l"/>
              </a:tabLst>
            </a:pPr>
            <a:r>
              <a:rPr kumimoji="0" lang="en-US" sz="4400" b="1" i="0" u="none" strike="noStrike" cap="none" normalizeH="0" baseline="0" dirty="0" err="1" smtClean="0">
                <a:ln>
                  <a:noFill/>
                </a:ln>
                <a:solidFill>
                  <a:srgbClr val="00B050"/>
                </a:solidFill>
                <a:effectLst/>
                <a:latin typeface="Arial" pitchFamily="34" charset="0"/>
                <a:ea typeface="Times New Roman" pitchFamily="18" charset="0"/>
                <a:cs typeface="Arial" pitchFamily="34" charset="0"/>
              </a:rPr>
              <a:t>Ileofemoral</a:t>
            </a:r>
            <a:r>
              <a:rPr kumimoji="0" lang="en-US" sz="4400" b="1" i="0" u="none" strike="noStrike" cap="none" normalizeH="0" baseline="0" dirty="0" smtClean="0">
                <a:ln>
                  <a:noFill/>
                </a:ln>
                <a:solidFill>
                  <a:srgbClr val="00B050"/>
                </a:solidFill>
                <a:effectLst/>
                <a:latin typeface="Arial" pitchFamily="34" charset="0"/>
                <a:ea typeface="Times New Roman" pitchFamily="18" charset="0"/>
                <a:cs typeface="Arial" pitchFamily="34" charset="0"/>
              </a:rPr>
              <a:t> thrombosis</a:t>
            </a:r>
            <a:endParaRPr kumimoji="0" lang="en-US" sz="4400" b="1" i="0" u="none" strike="noStrike" cap="none" normalizeH="0" baseline="0" dirty="0" smtClean="0">
              <a:ln>
                <a:noFill/>
              </a:ln>
              <a:solidFill>
                <a:srgbClr val="00B050"/>
              </a:solidFill>
              <a:effectLst/>
              <a:latin typeface="Arial" pitchFamily="34" charset="0"/>
              <a:cs typeface="Arial" pitchFamily="34" charset="0"/>
            </a:endParaRPr>
          </a:p>
          <a:p>
            <a:pPr marL="914400" marR="0" lvl="2" indent="0" algn="just" defTabSz="914400" rtl="0" eaLnBrk="0" fontAlgn="base" latinLnBrk="0" hangingPunct="0">
              <a:lnSpc>
                <a:spcPct val="100000"/>
              </a:lnSpc>
              <a:spcBef>
                <a:spcPct val="0"/>
              </a:spcBef>
              <a:spcAft>
                <a:spcPct val="0"/>
              </a:spcAft>
              <a:buClrTx/>
              <a:buSzTx/>
              <a:buFontTx/>
              <a:buAutoNum type="alphaLcPeriod"/>
              <a:tabLst>
                <a:tab pos="1485900" algn="l"/>
              </a:tabLst>
            </a:pPr>
            <a:r>
              <a:rPr kumimoji="0" lang="en-US" sz="4400" b="1" i="0" u="none" strike="noStrike" cap="none" normalizeH="0" baseline="0" dirty="0" smtClean="0">
                <a:ln>
                  <a:noFill/>
                </a:ln>
                <a:solidFill>
                  <a:srgbClr val="00B050"/>
                </a:solidFill>
                <a:effectLst/>
                <a:latin typeface="Arial" pitchFamily="34" charset="0"/>
                <a:ea typeface="Times New Roman" pitchFamily="18" charset="0"/>
                <a:cs typeface="Arial" pitchFamily="34" charset="0"/>
              </a:rPr>
              <a:t>Or locally as in peripheral arterial diseases</a:t>
            </a:r>
            <a:endParaRPr kumimoji="0" lang="en-US" sz="4400" b="1" i="0" u="none" strike="noStrike" cap="none" normalizeH="0" baseline="0" dirty="0" smtClean="0">
              <a:ln>
                <a:noFill/>
              </a:ln>
              <a:solidFill>
                <a:srgbClr val="00B050"/>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1-HEPARIN.</a:t>
            </a:r>
          </a:p>
          <a:p>
            <a:r>
              <a:rPr lang="en-US" dirty="0" smtClean="0"/>
              <a:t>2-Oral anticoagulants.</a:t>
            </a:r>
          </a:p>
          <a:p>
            <a:r>
              <a:rPr lang="en-US" dirty="0" smtClean="0"/>
              <a:t>3-Antithrombin</a:t>
            </a:r>
            <a:endParaRPr lang="en-US" dirty="0"/>
          </a:p>
        </p:txBody>
      </p:sp>
      <p:sp>
        <p:nvSpPr>
          <p:cNvPr id="2" name="Title 1"/>
          <p:cNvSpPr>
            <a:spLocks noGrp="1"/>
          </p:cNvSpPr>
          <p:nvPr>
            <p:ph type="title"/>
          </p:nvPr>
        </p:nvSpPr>
        <p:spPr/>
        <p:txBody>
          <a:bodyPr>
            <a:normAutofit fontScale="90000"/>
          </a:bodyPr>
          <a:lstStyle/>
          <a:p>
            <a:pPr lvl="0"/>
            <a:r>
              <a:rPr lang="en-US" sz="6700" b="1" dirty="0" smtClean="0"/>
              <a:t>I-Anticoagulants:</a:t>
            </a:r>
            <a:r>
              <a:rPr lang="en-US" dirty="0" smtClean="0"/>
              <a:t/>
            </a:r>
            <a:br>
              <a:rPr lang="en-US" dirty="0" smtClean="0"/>
            </a:b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lvl="2"/>
            <a:r>
              <a:rPr lang="en-US" sz="3600" b="1" dirty="0" smtClean="0"/>
              <a:t>First generation agents e.g., streptokinase and </a:t>
            </a:r>
            <a:r>
              <a:rPr lang="en-US" sz="3600" b="1" dirty="0" err="1" smtClean="0"/>
              <a:t>urokinase</a:t>
            </a:r>
            <a:endParaRPr lang="en-US" sz="3600" b="1" dirty="0" smtClean="0"/>
          </a:p>
          <a:p>
            <a:pPr lvl="2"/>
            <a:r>
              <a:rPr lang="en-US" sz="3600" b="1" dirty="0" smtClean="0"/>
              <a:t>Second generation agents:</a:t>
            </a:r>
          </a:p>
          <a:p>
            <a:pPr lvl="3"/>
            <a:r>
              <a:rPr lang="en-US" sz="3600" b="1" dirty="0" smtClean="0"/>
              <a:t>Tissue </a:t>
            </a:r>
            <a:r>
              <a:rPr lang="en-US" sz="3600" b="1" dirty="0" err="1" smtClean="0"/>
              <a:t>plasminogen</a:t>
            </a:r>
            <a:r>
              <a:rPr lang="en-US" sz="3600" b="1" dirty="0" smtClean="0"/>
              <a:t> activators</a:t>
            </a:r>
          </a:p>
          <a:p>
            <a:pPr lvl="3"/>
            <a:r>
              <a:rPr lang="en-US" sz="3600" b="1" dirty="0" smtClean="0"/>
              <a:t>Single chain </a:t>
            </a:r>
            <a:r>
              <a:rPr lang="en-US" sz="3600" b="1" dirty="0" err="1" smtClean="0"/>
              <a:t>uorkinase</a:t>
            </a:r>
            <a:r>
              <a:rPr lang="en-US" sz="3600" b="1" dirty="0" smtClean="0"/>
              <a:t> </a:t>
            </a:r>
            <a:r>
              <a:rPr lang="en-US" sz="3600" b="1" dirty="0" err="1" smtClean="0"/>
              <a:t>plasminogen</a:t>
            </a:r>
            <a:r>
              <a:rPr lang="en-US" sz="3600" b="1" dirty="0" smtClean="0"/>
              <a:t> activators</a:t>
            </a:r>
          </a:p>
          <a:p>
            <a:pPr lvl="3"/>
            <a:r>
              <a:rPr lang="en-US" sz="3600" b="1" dirty="0" err="1" smtClean="0"/>
              <a:t>Acylated</a:t>
            </a:r>
            <a:r>
              <a:rPr lang="en-US" sz="3600" b="1" dirty="0" smtClean="0"/>
              <a:t> </a:t>
            </a:r>
            <a:r>
              <a:rPr lang="en-US" sz="3600" b="1" dirty="0" err="1" smtClean="0"/>
              <a:t>plasminogen</a:t>
            </a:r>
            <a:r>
              <a:rPr lang="en-US" sz="3600" b="1" dirty="0" smtClean="0"/>
              <a:t> streptokinase activators</a:t>
            </a:r>
          </a:p>
          <a:p>
            <a:endParaRPr lang="en-US" dirty="0"/>
          </a:p>
        </p:txBody>
      </p:sp>
      <p:sp>
        <p:nvSpPr>
          <p:cNvPr id="2" name="Title 1"/>
          <p:cNvSpPr>
            <a:spLocks noGrp="1"/>
          </p:cNvSpPr>
          <p:nvPr>
            <p:ph type="title"/>
          </p:nvPr>
        </p:nvSpPr>
        <p:spPr/>
        <p:txBody>
          <a:bodyPr>
            <a:normAutofit/>
          </a:bodyPr>
          <a:lstStyle/>
          <a:p>
            <a:r>
              <a:rPr lang="en-US" sz="5400" b="1" dirty="0" smtClean="0">
                <a:solidFill>
                  <a:srgbClr val="00B050"/>
                </a:solidFill>
              </a:rPr>
              <a:t>Types:</a:t>
            </a:r>
            <a:endParaRPr lang="en-US" sz="5400" b="1" dirty="0">
              <a:solidFill>
                <a:srgbClr val="00B05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2"/>
            <a:r>
              <a:rPr lang="en-US" sz="4800" b="1" dirty="0" smtClean="0"/>
              <a:t>Severe hypertension</a:t>
            </a:r>
          </a:p>
          <a:p>
            <a:pPr lvl="2"/>
            <a:r>
              <a:rPr lang="en-US" sz="4800" b="1" dirty="0" smtClean="0"/>
              <a:t>Peptic ulcer</a:t>
            </a:r>
          </a:p>
          <a:p>
            <a:pPr lvl="2"/>
            <a:r>
              <a:rPr lang="en-US" sz="4800" b="1" dirty="0" smtClean="0"/>
              <a:t>Recent streptococcal infection</a:t>
            </a:r>
          </a:p>
          <a:p>
            <a:endParaRPr lang="en-US" dirty="0"/>
          </a:p>
        </p:txBody>
      </p:sp>
      <p:sp>
        <p:nvSpPr>
          <p:cNvPr id="2" name="Title 1"/>
          <p:cNvSpPr>
            <a:spLocks noGrp="1"/>
          </p:cNvSpPr>
          <p:nvPr>
            <p:ph type="title"/>
          </p:nvPr>
        </p:nvSpPr>
        <p:spPr>
          <a:xfrm>
            <a:off x="457200" y="609600"/>
            <a:ext cx="8229600" cy="1371600"/>
          </a:xfrm>
        </p:spPr>
        <p:txBody>
          <a:bodyPr>
            <a:normAutofit fontScale="90000"/>
          </a:bodyPr>
          <a:lstStyle/>
          <a:p>
            <a:r>
              <a:rPr lang="en-US" sz="6700" b="1" dirty="0" smtClean="0">
                <a:solidFill>
                  <a:srgbClr val="C00000"/>
                </a:solidFill>
              </a:rPr>
              <a:t>Contraindications:</a:t>
            </a:r>
            <a:r>
              <a:rPr lang="en-US" dirty="0" smtClean="0"/>
              <a:t/>
            </a:r>
            <a:br>
              <a:rPr lang="en-US" dirty="0" smtClean="0"/>
            </a:b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5400" b="1" dirty="0" smtClean="0"/>
              <a:t>1- Aspirin.</a:t>
            </a:r>
          </a:p>
          <a:p>
            <a:r>
              <a:rPr lang="en-US" sz="5400" b="1" dirty="0" smtClean="0"/>
              <a:t>2-Dipyridamole (</a:t>
            </a:r>
            <a:r>
              <a:rPr lang="en-US" sz="5400" b="1" dirty="0" err="1" smtClean="0"/>
              <a:t>persantin</a:t>
            </a:r>
            <a:r>
              <a:rPr lang="en-US" sz="5400" b="1" dirty="0" smtClean="0"/>
              <a:t>) </a:t>
            </a:r>
          </a:p>
          <a:p>
            <a:r>
              <a:rPr lang="en-US" sz="5400" b="1" dirty="0" smtClean="0"/>
              <a:t>3-Sulphinpyrazone .</a:t>
            </a:r>
            <a:endParaRPr lang="en-US" sz="5400" b="1" dirty="0"/>
          </a:p>
        </p:txBody>
      </p:sp>
      <p:sp>
        <p:nvSpPr>
          <p:cNvPr id="2" name="Title 1"/>
          <p:cNvSpPr>
            <a:spLocks noGrp="1"/>
          </p:cNvSpPr>
          <p:nvPr>
            <p:ph type="title"/>
          </p:nvPr>
        </p:nvSpPr>
        <p:spPr/>
        <p:txBody>
          <a:bodyPr>
            <a:normAutofit fontScale="90000"/>
          </a:bodyPr>
          <a:lstStyle/>
          <a:p>
            <a:pPr lvl="0"/>
            <a:r>
              <a:rPr lang="en-US" sz="5300" b="1" dirty="0" smtClean="0"/>
              <a:t>III-</a:t>
            </a:r>
            <a:r>
              <a:rPr lang="en-US" sz="5300" b="1" smtClean="0"/>
              <a:t>Antiplatelets</a:t>
            </a:r>
            <a:r>
              <a:rPr lang="en-US" smtClean="0"/>
              <a:t> </a:t>
            </a:r>
            <a:r>
              <a:rPr lang="en-US" sz="5300" b="1" dirty="0" smtClean="0"/>
              <a:t>drugs:</a:t>
            </a:r>
            <a:br>
              <a:rPr lang="en-US" sz="5300" b="1" dirty="0" smtClean="0"/>
            </a:br>
            <a:endParaRPr lang="en-US" sz="5300"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lvl="2"/>
            <a:r>
              <a:rPr lang="en-US" sz="3600" b="1" dirty="0" smtClean="0"/>
              <a:t>Action:</a:t>
            </a:r>
          </a:p>
          <a:p>
            <a:pPr lvl="3"/>
            <a:r>
              <a:rPr lang="en-US" sz="3600" b="1" dirty="0" smtClean="0"/>
              <a:t>In low dose (75 mg/d) irreversibly inhibit the platelet </a:t>
            </a:r>
            <a:r>
              <a:rPr lang="en-US" sz="3600" b="1" dirty="0" err="1" smtClean="0"/>
              <a:t>cyclo-oxygenase</a:t>
            </a:r>
            <a:r>
              <a:rPr lang="en-US" sz="3600" b="1" dirty="0" smtClean="0"/>
              <a:t> activity , </a:t>
            </a:r>
            <a:r>
              <a:rPr lang="en-US" sz="3600" b="1" dirty="0" err="1" smtClean="0"/>
              <a:t>hense</a:t>
            </a:r>
            <a:r>
              <a:rPr lang="en-US" sz="3600" b="1" dirty="0" smtClean="0"/>
              <a:t> inhibiting the generation of </a:t>
            </a:r>
            <a:r>
              <a:rPr lang="en-US" sz="3600" b="1" dirty="0" err="1" smtClean="0"/>
              <a:t>thrombokinase</a:t>
            </a:r>
            <a:r>
              <a:rPr lang="en-US" sz="3600" b="1" dirty="0" smtClean="0"/>
              <a:t> A2 (TXA2) thus inhibiting platelets aggregation and the  release reaction of platelets</a:t>
            </a:r>
          </a:p>
          <a:p>
            <a:endParaRPr lang="en-US" dirty="0"/>
          </a:p>
        </p:txBody>
      </p:sp>
      <p:sp>
        <p:nvSpPr>
          <p:cNvPr id="2" name="Title 1"/>
          <p:cNvSpPr>
            <a:spLocks noGrp="1"/>
          </p:cNvSpPr>
          <p:nvPr>
            <p:ph type="title"/>
          </p:nvPr>
        </p:nvSpPr>
        <p:spPr/>
        <p:txBody>
          <a:bodyPr/>
          <a:lstStyle/>
          <a:p>
            <a:r>
              <a:rPr lang="en-US" b="1" dirty="0" smtClean="0"/>
              <a:t>1- Aspirin</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Administrator\My Documents\Aspirin-B-3D-balls.png"/>
          <p:cNvPicPr>
            <a:picLocks noChangeAspect="1" noChangeArrowheads="1"/>
          </p:cNvPicPr>
          <p:nvPr/>
        </p:nvPicPr>
        <p:blipFill>
          <a:blip r:embed="rId2" cstate="print"/>
          <a:stretch>
            <a:fillRect/>
          </a:stretch>
        </p:blipFill>
        <p:spPr bwMode="auto">
          <a:xfrm>
            <a:off x="228626" y="0"/>
            <a:ext cx="7005862" cy="67320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481138"/>
            <a:ext cx="8229600" cy="4525962"/>
          </a:xfrm>
        </p:spPr>
        <p:txBody>
          <a:bodyPr>
            <a:normAutofit fontScale="92500"/>
          </a:bodyPr>
          <a:lstStyle/>
          <a:p>
            <a:pPr marL="342900" lvl="3" indent="-342900">
              <a:buFont typeface="Arial" pitchFamily="34" charset="0"/>
              <a:buChar char="•"/>
            </a:pPr>
            <a:r>
              <a:rPr lang="en-US" sz="4800" b="1" dirty="0" smtClean="0"/>
              <a:t>In  standard dose it reversibly inhibit the endothelial cell </a:t>
            </a:r>
            <a:r>
              <a:rPr lang="en-US" sz="4800" b="1" dirty="0" err="1" smtClean="0"/>
              <a:t>cyclo-oxygenase</a:t>
            </a:r>
            <a:r>
              <a:rPr lang="en-US" sz="4800" b="1" dirty="0" smtClean="0"/>
              <a:t> thus prevent synthesis of </a:t>
            </a:r>
            <a:r>
              <a:rPr lang="en-US" sz="4800" b="1" dirty="0" err="1" smtClean="0"/>
              <a:t>prostacyclines</a:t>
            </a:r>
            <a:r>
              <a:rPr lang="en-US" sz="4800" b="1" dirty="0" smtClean="0"/>
              <a:t> which is anti aggregator</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b="1" dirty="0" err="1" smtClean="0"/>
              <a:t>Gastrointestinal:</a:t>
            </a:r>
            <a:r>
              <a:rPr lang="en-US" dirty="0" err="1" smtClean="0"/>
              <a:t>Aspirin</a:t>
            </a:r>
            <a:r>
              <a:rPr lang="en-US" dirty="0" smtClean="0"/>
              <a:t> use has been shown to increase the risk of </a:t>
            </a:r>
            <a:r>
              <a:rPr lang="en-US" dirty="0" smtClean="0">
                <a:hlinkClick r:id="rId2" action="ppaction://hlinkfile" tooltip="Gastrointestinal bleeding"/>
              </a:rPr>
              <a:t>gastrointestinal </a:t>
            </a:r>
            <a:r>
              <a:rPr lang="en-US" dirty="0" smtClean="0">
                <a:hlinkClick r:id="rId2" action="ppaction://hlinkfile" tooltip="Gastrointestinal bleeding"/>
              </a:rPr>
              <a:t>bleeding</a:t>
            </a:r>
            <a:endParaRPr lang="en-US" dirty="0" smtClean="0"/>
          </a:p>
          <a:p>
            <a:r>
              <a:rPr lang="en-US" b="1" dirty="0" smtClean="0"/>
              <a:t>Central </a:t>
            </a:r>
            <a:r>
              <a:rPr lang="en-US" b="1" dirty="0" err="1" smtClean="0"/>
              <a:t>effects:</a:t>
            </a:r>
            <a:r>
              <a:rPr lang="en-US" dirty="0" err="1" smtClean="0">
                <a:hlinkClick r:id="rId3" action="ppaction://hlinkfile" tooltip="Tinnitus"/>
              </a:rPr>
              <a:t>tinnitus</a:t>
            </a:r>
            <a:r>
              <a:rPr lang="en-US" dirty="0" smtClean="0"/>
              <a:t>.</a:t>
            </a:r>
          </a:p>
          <a:p>
            <a:r>
              <a:rPr lang="en-US" b="1" dirty="0" smtClean="0"/>
              <a:t>Reye's </a:t>
            </a:r>
            <a:r>
              <a:rPr lang="en-US" b="1" dirty="0" smtClean="0"/>
              <a:t>syndrome:</a:t>
            </a:r>
            <a:r>
              <a:rPr lang="en-US" dirty="0" smtClean="0"/>
              <a:t> </a:t>
            </a:r>
            <a:r>
              <a:rPr lang="en-US" dirty="0" smtClean="0"/>
              <a:t>a severe illness characterized by acute </a:t>
            </a:r>
            <a:r>
              <a:rPr lang="en-US" dirty="0" smtClean="0">
                <a:hlinkClick r:id="rId4" action="ppaction://hlinkfile" tooltip="Encephalopathy"/>
              </a:rPr>
              <a:t>encephalopathy</a:t>
            </a:r>
            <a:r>
              <a:rPr lang="en-US" dirty="0" smtClean="0"/>
              <a:t> and </a:t>
            </a:r>
            <a:r>
              <a:rPr lang="en-US" dirty="0" smtClean="0">
                <a:hlinkClick r:id="rId5" action="ppaction://hlinkfile" tooltip="Fatty liver"/>
              </a:rPr>
              <a:t>fatty liver</a:t>
            </a:r>
            <a:r>
              <a:rPr lang="en-US" dirty="0" smtClean="0"/>
              <a:t>, can occur when children or adolescents are </a:t>
            </a:r>
            <a:r>
              <a:rPr lang="en-US" dirty="0" smtClean="0"/>
              <a:t>given aspirin </a:t>
            </a:r>
            <a:r>
              <a:rPr lang="en-US" dirty="0" smtClean="0"/>
              <a:t>for a fever or other illnesses or </a:t>
            </a:r>
            <a:r>
              <a:rPr lang="en-US" dirty="0" err="1" smtClean="0"/>
              <a:t>infection</a:t>
            </a:r>
            <a:r>
              <a:rPr lang="en-US" dirty="0" err="1" smtClean="0">
                <a:hlinkClick r:id="rId6" action="ppaction://hlinkfile" tooltip="Food and Drug Administration (United States)"/>
              </a:rPr>
              <a:t>Food</a:t>
            </a:r>
            <a:r>
              <a:rPr lang="en-US" dirty="0" smtClean="0">
                <a:hlinkClick r:id="rId6" action="ppaction://hlinkfile" tooltip="Food and Drug Administration (United States)"/>
              </a:rPr>
              <a:t> and Drug Administration</a:t>
            </a:r>
            <a:r>
              <a:rPr lang="en-US" dirty="0" smtClean="0"/>
              <a:t> now recommends that aspirin (or aspirin-containing products) should not be given to anyone under the age of 12 who has a fever</a:t>
            </a:r>
            <a:r>
              <a:rPr lang="en-US" dirty="0" smtClean="0"/>
              <a:t>. </a:t>
            </a:r>
            <a:endParaRPr lang="ar-EG" dirty="0"/>
          </a:p>
        </p:txBody>
      </p:sp>
      <p:sp>
        <p:nvSpPr>
          <p:cNvPr id="3" name="Title 2"/>
          <p:cNvSpPr>
            <a:spLocks noGrp="1"/>
          </p:cNvSpPr>
          <p:nvPr>
            <p:ph type="title"/>
          </p:nvPr>
        </p:nvSpPr>
        <p:spPr/>
        <p:txBody>
          <a:bodyPr/>
          <a:lstStyle/>
          <a:p>
            <a:r>
              <a:rPr lang="en-US" dirty="0" smtClean="0"/>
              <a:t>Adverse </a:t>
            </a:r>
            <a:r>
              <a:rPr lang="en-US" dirty="0" smtClean="0"/>
              <a:t>effects:</a:t>
            </a:r>
            <a:endParaRPr lang="ar-EG"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4400" b="1" dirty="0" smtClean="0"/>
              <a:t>is a </a:t>
            </a:r>
            <a:r>
              <a:rPr lang="en-US" sz="4400" b="1" dirty="0" err="1" smtClean="0"/>
              <a:t>phosphodiesterase</a:t>
            </a:r>
            <a:r>
              <a:rPr lang="en-US" sz="4400" b="1" dirty="0" smtClean="0"/>
              <a:t> inhibitor , that increase the level of C-AMP in platelets , it also has a synergistic action with low dose aspirin</a:t>
            </a:r>
          </a:p>
          <a:p>
            <a:endParaRPr lang="en-US" dirty="0"/>
          </a:p>
        </p:txBody>
      </p:sp>
      <p:sp>
        <p:nvSpPr>
          <p:cNvPr id="2" name="Title 1"/>
          <p:cNvSpPr>
            <a:spLocks noGrp="1"/>
          </p:cNvSpPr>
          <p:nvPr>
            <p:ph type="title"/>
          </p:nvPr>
        </p:nvSpPr>
        <p:spPr/>
        <p:txBody>
          <a:bodyPr>
            <a:normAutofit fontScale="90000"/>
          </a:bodyPr>
          <a:lstStyle/>
          <a:p>
            <a:r>
              <a:rPr lang="en-US" b="1" dirty="0" smtClean="0"/>
              <a:t>2-Dipyridamole (</a:t>
            </a:r>
            <a:r>
              <a:rPr lang="en-US" b="1" dirty="0" err="1" smtClean="0"/>
              <a:t>persantin</a:t>
            </a:r>
            <a:r>
              <a:rPr lang="en-US" b="1" dirty="0" smtClean="0"/>
              <a:t>): </a:t>
            </a:r>
            <a:r>
              <a:rPr lang="en-US" b="1" dirty="0" smtClean="0"/>
              <a:t/>
            </a:r>
            <a:br>
              <a:rPr lang="en-US" b="1" dirty="0" smtClean="0"/>
            </a:b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4800" b="1" dirty="0" smtClean="0"/>
              <a:t>interfere with platelet function by unknown mechanism</a:t>
            </a:r>
            <a:r>
              <a:rPr lang="en-US" dirty="0" smtClean="0"/>
              <a:t> </a:t>
            </a:r>
          </a:p>
          <a:p>
            <a:endParaRPr lang="en-US" dirty="0"/>
          </a:p>
        </p:txBody>
      </p:sp>
      <p:sp>
        <p:nvSpPr>
          <p:cNvPr id="2" name="Title 1"/>
          <p:cNvSpPr>
            <a:spLocks noGrp="1"/>
          </p:cNvSpPr>
          <p:nvPr>
            <p:ph type="title"/>
          </p:nvPr>
        </p:nvSpPr>
        <p:spPr/>
        <p:txBody>
          <a:bodyPr/>
          <a:lstStyle/>
          <a:p>
            <a:r>
              <a:rPr lang="en-US" b="1" dirty="0" smtClean="0"/>
              <a:t>3-Sulphinpyrazone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0" y="1481138"/>
            <a:ext cx="8229600" cy="4525962"/>
          </a:xfrm>
        </p:spPr>
        <p:txBody>
          <a:bodyPr/>
          <a:lstStyle/>
          <a:p>
            <a:r>
              <a:rPr lang="en-US" b="1" dirty="0" smtClean="0"/>
              <a:t>Low molecular weight heparin</a:t>
            </a:r>
          </a:p>
          <a:p>
            <a:r>
              <a:rPr lang="en-US" b="1" dirty="0" smtClean="0"/>
              <a:t>Synthetic </a:t>
            </a:r>
            <a:r>
              <a:rPr lang="en-US" b="1" dirty="0" err="1" smtClean="0"/>
              <a:t>pentasaccharide</a:t>
            </a:r>
            <a:r>
              <a:rPr lang="en-US" b="1" dirty="0" smtClean="0"/>
              <a:t> inhibitors of </a:t>
            </a:r>
            <a:r>
              <a:rPr lang="en-US" b="1" dirty="0" smtClean="0">
                <a:hlinkClick r:id="rId2" action="ppaction://hlinkfile" tooltip="Factor Xa"/>
              </a:rPr>
              <a:t>factor </a:t>
            </a:r>
            <a:r>
              <a:rPr lang="en-US" b="1" dirty="0" err="1" smtClean="0">
                <a:hlinkClick r:id="rId2" action="ppaction://hlinkfile" tooltip="Factor Xa"/>
              </a:rPr>
              <a:t>Xa</a:t>
            </a:r>
            <a:endParaRPr lang="en-US" b="1" dirty="0" smtClean="0"/>
          </a:p>
          <a:p>
            <a:r>
              <a:rPr lang="en-US" dirty="0" err="1" smtClean="0">
                <a:hlinkClick r:id="rId3" action="ppaction://hlinkfile" tooltip="Fondaparinux"/>
              </a:rPr>
              <a:t>Fondaparinux</a:t>
            </a:r>
            <a:r>
              <a:rPr lang="en-US" dirty="0" smtClean="0"/>
              <a:t> is a synthetic sugar composed of the five sugars (</a:t>
            </a:r>
            <a:r>
              <a:rPr lang="en-US" dirty="0" err="1" smtClean="0"/>
              <a:t>pentasaccharide</a:t>
            </a:r>
            <a:r>
              <a:rPr lang="en-US" dirty="0" smtClean="0"/>
              <a:t>) in heparin that bind to </a:t>
            </a:r>
            <a:r>
              <a:rPr lang="en-US" dirty="0" err="1" smtClean="0"/>
              <a:t>antithrombin</a:t>
            </a:r>
            <a:r>
              <a:rPr lang="en-US" dirty="0" smtClean="0"/>
              <a:t>. It is a smaller molecule than low molecular weight heparin. </a:t>
            </a:r>
          </a:p>
          <a:p>
            <a:r>
              <a:rPr lang="en-US" dirty="0" err="1" smtClean="0">
                <a:hlinkClick r:id="rId4" action="ppaction://hlinkfile" tooltip="Idraparinux"/>
              </a:rPr>
              <a:t>Idraparinux</a:t>
            </a:r>
            <a:r>
              <a:rPr lang="en-US" dirty="0" smtClean="0"/>
              <a:t> </a:t>
            </a:r>
          </a:p>
          <a:p>
            <a:r>
              <a:rPr lang="en-US" b="1" dirty="0" smtClean="0"/>
              <a:t>Heparin and derivative substances</a:t>
            </a:r>
            <a:endParaRPr lang="ar-EG"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1"/>
            <a:r>
              <a:rPr lang="en-US" b="1" dirty="0" smtClean="0"/>
              <a:t>is a naturally occurring </a:t>
            </a:r>
            <a:r>
              <a:rPr lang="en-US" b="1" dirty="0" err="1" smtClean="0"/>
              <a:t>glycosaminoglycan</a:t>
            </a:r>
            <a:r>
              <a:rPr lang="en-US" b="1" dirty="0" smtClean="0"/>
              <a:t>, that has immediate action after its administration (subcutaneous or I.V).</a:t>
            </a:r>
            <a:endParaRPr lang="en-US" sz="2400" b="1" dirty="0" smtClean="0"/>
          </a:p>
          <a:p>
            <a:r>
              <a:rPr lang="en-US" sz="4400" b="1" dirty="0" smtClean="0"/>
              <a:t>    </a:t>
            </a:r>
            <a:r>
              <a:rPr lang="en-US" sz="4400" b="1" dirty="0" smtClean="0">
                <a:solidFill>
                  <a:srgbClr val="00B050"/>
                </a:solidFill>
              </a:rPr>
              <a:t>Mech. of action:</a:t>
            </a:r>
          </a:p>
          <a:p>
            <a:pPr>
              <a:buNone/>
            </a:pPr>
            <a:r>
              <a:rPr lang="en-US" dirty="0" smtClean="0"/>
              <a:t>    </a:t>
            </a:r>
            <a:r>
              <a:rPr lang="en-US" b="1" dirty="0" smtClean="0"/>
              <a:t>Bind    with    </a:t>
            </a:r>
            <a:r>
              <a:rPr lang="en-US" b="1" dirty="0" err="1" smtClean="0"/>
              <a:t>antithrombin</a:t>
            </a:r>
            <a:r>
              <a:rPr lang="en-US" b="1" dirty="0" smtClean="0"/>
              <a:t>    III     (At III) , potentiating its inhibitory action on thrombin , </a:t>
            </a:r>
            <a:r>
              <a:rPr lang="en-US" b="1" dirty="0" err="1" smtClean="0"/>
              <a:t>XIIa</a:t>
            </a:r>
            <a:r>
              <a:rPr lang="en-US" b="1" dirty="0" smtClean="0"/>
              <a:t>, </a:t>
            </a:r>
            <a:r>
              <a:rPr lang="en-US" b="1" dirty="0" err="1" smtClean="0"/>
              <a:t>XIa</a:t>
            </a:r>
            <a:r>
              <a:rPr lang="en-US" b="1" dirty="0" smtClean="0"/>
              <a:t> and </a:t>
            </a:r>
            <a:r>
              <a:rPr lang="en-US" b="1" dirty="0" err="1" smtClean="0"/>
              <a:t>Xa</a:t>
            </a:r>
            <a:r>
              <a:rPr lang="en-US" b="1" dirty="0" smtClean="0"/>
              <a:t>.</a:t>
            </a:r>
            <a:endParaRPr lang="en-US" sz="2800" b="1" dirty="0" smtClean="0"/>
          </a:p>
          <a:p>
            <a:endParaRPr lang="en-US" dirty="0"/>
          </a:p>
        </p:txBody>
      </p:sp>
      <p:sp>
        <p:nvSpPr>
          <p:cNvPr id="2" name="Title 1"/>
          <p:cNvSpPr>
            <a:spLocks noGrp="1"/>
          </p:cNvSpPr>
          <p:nvPr>
            <p:ph type="title"/>
          </p:nvPr>
        </p:nvSpPr>
        <p:spPr/>
        <p:txBody>
          <a:bodyPr/>
          <a:lstStyle/>
          <a:p>
            <a:r>
              <a:rPr lang="en-US" b="1" dirty="0" smtClean="0"/>
              <a:t>1-Heparin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2"/>
            <a:r>
              <a:rPr lang="en-US" sz="4000" b="1" dirty="0" smtClean="0">
                <a:solidFill>
                  <a:srgbClr val="FF0000"/>
                </a:solidFill>
              </a:rPr>
              <a:t>1-Ordinary heparin </a:t>
            </a:r>
            <a:r>
              <a:rPr lang="en-US" sz="4000" dirty="0" smtClean="0"/>
              <a:t>( mol. weight 15000-18000)</a:t>
            </a:r>
          </a:p>
          <a:p>
            <a:pPr lvl="2"/>
            <a:r>
              <a:rPr lang="en-US" sz="4000" b="1" dirty="0" smtClean="0">
                <a:solidFill>
                  <a:srgbClr val="FF0000"/>
                </a:solidFill>
              </a:rPr>
              <a:t>2-Low molecular weight heparin </a:t>
            </a:r>
            <a:r>
              <a:rPr lang="en-US" sz="4000" dirty="0" smtClean="0"/>
              <a:t>(mol weight =5000) , it has a longer half life than ordinary heparin</a:t>
            </a:r>
          </a:p>
          <a:p>
            <a:endParaRPr lang="en-US" dirty="0"/>
          </a:p>
        </p:txBody>
      </p:sp>
      <p:sp>
        <p:nvSpPr>
          <p:cNvPr id="2" name="Title 1"/>
          <p:cNvSpPr>
            <a:spLocks noGrp="1"/>
          </p:cNvSpPr>
          <p:nvPr>
            <p:ph type="title"/>
          </p:nvPr>
        </p:nvSpPr>
        <p:spPr>
          <a:xfrm>
            <a:off x="457200" y="274638"/>
            <a:ext cx="8229600" cy="1401762"/>
          </a:xfrm>
        </p:spPr>
        <p:txBody>
          <a:bodyPr>
            <a:noAutofit/>
          </a:bodyPr>
          <a:lstStyle/>
          <a:p>
            <a:r>
              <a:rPr lang="en-US" sz="6000" b="1" dirty="0" smtClean="0"/>
              <a:t>Types:</a:t>
            </a:r>
            <a:br>
              <a:rPr lang="en-US" sz="6000" b="1" dirty="0" smtClean="0"/>
            </a:br>
            <a:endParaRPr lang="en-US" sz="60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0" y="1481138"/>
            <a:ext cx="8229600" cy="4525962"/>
          </a:xfrm>
        </p:spPr>
        <p:txBody>
          <a:bodyPr/>
          <a:lstStyle/>
          <a:p>
            <a:r>
              <a:rPr lang="en-US" dirty="0" smtClean="0">
                <a:hlinkClick r:id="rId2" action="ppaction://hlinkfile" tooltip="Low molecular weight heparin"/>
              </a:rPr>
              <a:t>Low molecular weight heparin</a:t>
            </a:r>
            <a:r>
              <a:rPr lang="en-US" dirty="0" smtClean="0"/>
              <a:t> is a more highly processed product that is useful as it does not require monitoring of the </a:t>
            </a:r>
            <a:r>
              <a:rPr lang="en-US" dirty="0" smtClean="0">
                <a:hlinkClick r:id="rId3" action="ppaction://hlinkfile" tooltip="APTT"/>
              </a:rPr>
              <a:t>APTT</a:t>
            </a:r>
            <a:r>
              <a:rPr lang="en-US" dirty="0" smtClean="0"/>
              <a:t> </a:t>
            </a:r>
            <a:r>
              <a:rPr lang="en-US" dirty="0" smtClean="0">
                <a:hlinkClick r:id="rId4" action="ppaction://hlinkfile" tooltip="Coagulation"/>
              </a:rPr>
              <a:t>coagulation</a:t>
            </a:r>
            <a:r>
              <a:rPr lang="en-US" dirty="0" smtClean="0"/>
              <a:t> parameter (it has more predictable plasma levels) and has fewer side effects</a:t>
            </a:r>
            <a:endParaRPr lang="ar-EG"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lvl="2"/>
            <a:r>
              <a:rPr lang="en-US" sz="5400" dirty="0" smtClean="0"/>
              <a:t>Acute thrombosis , and thrombosis in pregnancy</a:t>
            </a:r>
          </a:p>
          <a:p>
            <a:pPr lvl="2"/>
            <a:r>
              <a:rPr lang="en-US" sz="5400" dirty="0" smtClean="0"/>
              <a:t>Prophylaxis of thrombosis in pregnancy and in high risk surgery</a:t>
            </a:r>
          </a:p>
          <a:p>
            <a:endParaRPr lang="en-US" dirty="0"/>
          </a:p>
        </p:txBody>
      </p:sp>
      <p:sp>
        <p:nvSpPr>
          <p:cNvPr id="2" name="Title 1"/>
          <p:cNvSpPr>
            <a:spLocks noGrp="1"/>
          </p:cNvSpPr>
          <p:nvPr>
            <p:ph type="title"/>
          </p:nvPr>
        </p:nvSpPr>
        <p:spPr>
          <a:xfrm>
            <a:off x="457200" y="609600"/>
            <a:ext cx="8229600" cy="808038"/>
          </a:xfrm>
        </p:spPr>
        <p:txBody>
          <a:bodyPr>
            <a:normAutofit fontScale="90000"/>
          </a:bodyPr>
          <a:lstStyle/>
          <a:p>
            <a:r>
              <a:rPr lang="en-US" sz="6700" b="1" dirty="0" smtClean="0">
                <a:solidFill>
                  <a:srgbClr val="FF0000"/>
                </a:solidFill>
              </a:rPr>
              <a:t>Indications:</a:t>
            </a:r>
            <a:r>
              <a:rPr lang="en-US" dirty="0" smtClean="0"/>
              <a:t> </a:t>
            </a:r>
            <a:br>
              <a:rPr lang="en-US" dirty="0" smtClean="0"/>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481138"/>
            <a:ext cx="8229600" cy="4525962"/>
          </a:xfrm>
        </p:spPr>
        <p:txBody>
          <a:bodyPr>
            <a:normAutofit/>
          </a:bodyPr>
          <a:lstStyle/>
          <a:p>
            <a:r>
              <a:rPr lang="en-US" sz="5400" b="1" dirty="0" smtClean="0">
                <a:solidFill>
                  <a:srgbClr val="FF0000"/>
                </a:solidFill>
              </a:rPr>
              <a:t>Dose:</a:t>
            </a:r>
          </a:p>
          <a:p>
            <a:pPr lvl="2"/>
            <a:r>
              <a:rPr lang="en-US" sz="3200" b="1" dirty="0" err="1" smtClean="0"/>
              <a:t>S.c</a:t>
            </a:r>
            <a:r>
              <a:rPr lang="en-US" sz="3200" b="1" dirty="0" smtClean="0"/>
              <a:t>. 5000 u/ 8-12 h or 2000 u of low MW</a:t>
            </a:r>
          </a:p>
          <a:p>
            <a:pPr lvl="2"/>
            <a:r>
              <a:rPr lang="en-US" sz="3200" b="1" dirty="0" smtClean="0"/>
              <a:t>Continuous I.V. : 1000 u / 6 hours</a:t>
            </a:r>
          </a:p>
          <a:p>
            <a:r>
              <a:rPr lang="en-US" sz="5400" b="1" dirty="0" smtClean="0">
                <a:solidFill>
                  <a:srgbClr val="FF0000"/>
                </a:solidFill>
              </a:rPr>
              <a:t>Monitoring:</a:t>
            </a:r>
          </a:p>
          <a:p>
            <a:pPr lvl="2"/>
            <a:r>
              <a:rPr lang="en-US" sz="3600" b="1" dirty="0" smtClean="0"/>
              <a:t>By A.P.T.T.: keep it 1.5 -2.5 times that of the control plasma</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481138"/>
            <a:ext cx="8229600" cy="4525962"/>
          </a:xfrm>
        </p:spPr>
        <p:txBody>
          <a:bodyPr>
            <a:normAutofit fontScale="92500"/>
          </a:bodyPr>
          <a:lstStyle/>
          <a:p>
            <a:r>
              <a:rPr lang="en-US" sz="4800" b="1" dirty="0" smtClean="0">
                <a:solidFill>
                  <a:srgbClr val="FF0000"/>
                </a:solidFill>
              </a:rPr>
              <a:t>Toxicity:</a:t>
            </a:r>
          </a:p>
          <a:p>
            <a:pPr lvl="2"/>
            <a:r>
              <a:rPr lang="en-US" sz="3200" b="1" dirty="0" smtClean="0"/>
              <a:t>Bleeding</a:t>
            </a:r>
          </a:p>
          <a:p>
            <a:pPr lvl="2"/>
            <a:r>
              <a:rPr lang="en-US" sz="3200" b="1" dirty="0" err="1" smtClean="0"/>
              <a:t>Osteoperosis</a:t>
            </a:r>
            <a:endParaRPr lang="en-US" sz="3200" b="1" dirty="0" smtClean="0"/>
          </a:p>
          <a:p>
            <a:pPr lvl="2"/>
            <a:r>
              <a:rPr lang="en-US" sz="3200" b="1" dirty="0" err="1" smtClean="0"/>
              <a:t>Thromocytopenia</a:t>
            </a:r>
            <a:endParaRPr lang="en-US" sz="3200" b="1" dirty="0" smtClean="0"/>
          </a:p>
          <a:p>
            <a:r>
              <a:rPr lang="en-US" sz="5400" b="1" dirty="0" smtClean="0">
                <a:solidFill>
                  <a:srgbClr val="FF0000"/>
                </a:solidFill>
              </a:rPr>
              <a:t>Treatment of overdose:</a:t>
            </a:r>
          </a:p>
          <a:p>
            <a:pPr>
              <a:buNone/>
            </a:pPr>
            <a:r>
              <a:rPr lang="en-US" dirty="0" smtClean="0"/>
              <a:t>       </a:t>
            </a:r>
            <a:r>
              <a:rPr lang="en-US" sz="3600" b="1" dirty="0" smtClean="0"/>
              <a:t>By </a:t>
            </a:r>
            <a:r>
              <a:rPr lang="en-US" sz="3600" b="1" dirty="0" err="1" smtClean="0"/>
              <a:t>protamine</a:t>
            </a:r>
            <a:r>
              <a:rPr lang="en-US" sz="3600" b="1" dirty="0" smtClean="0"/>
              <a:t> </a:t>
            </a:r>
            <a:r>
              <a:rPr lang="en-US" sz="3600" b="1" dirty="0" err="1" smtClean="0"/>
              <a:t>sulphate</a:t>
            </a:r>
            <a:r>
              <a:rPr lang="en-US" sz="3600" b="1" dirty="0" smtClean="0"/>
              <a:t> (1 mg IV neutralize 100 u heparin)</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129</TotalTime>
  <Words>784</Words>
  <Application>Microsoft Office PowerPoint</Application>
  <PresentationFormat>On-screen Show (4:3)</PresentationFormat>
  <Paragraphs>104</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Concourse</vt:lpstr>
      <vt:lpstr>ANTICOAGULANTS  AND  THROMBOLYTIC AGENTS   </vt:lpstr>
      <vt:lpstr>I-Anticoagulants: </vt:lpstr>
      <vt:lpstr>Slide 3</vt:lpstr>
      <vt:lpstr>1-Heparin </vt:lpstr>
      <vt:lpstr>Types: </vt:lpstr>
      <vt:lpstr>Slide 6</vt:lpstr>
      <vt:lpstr>Indications:  </vt:lpstr>
      <vt:lpstr>Slide 8</vt:lpstr>
      <vt:lpstr>Slide 9</vt:lpstr>
      <vt:lpstr>2-Oral  anticoagulant therapy:</vt:lpstr>
      <vt:lpstr>Indications: </vt:lpstr>
      <vt:lpstr>Contraindications: </vt:lpstr>
      <vt:lpstr>Drug interactions: </vt:lpstr>
      <vt:lpstr>3-Direct thrombin inhibitors:</vt:lpstr>
      <vt:lpstr>Anticoagulants outside the body</vt:lpstr>
      <vt:lpstr>Slide 16</vt:lpstr>
      <vt:lpstr>  II-Fibrinolytic agents: </vt:lpstr>
      <vt:lpstr>Action:  </vt:lpstr>
      <vt:lpstr>Uses: </vt:lpstr>
      <vt:lpstr>Types:</vt:lpstr>
      <vt:lpstr>Contraindications: </vt:lpstr>
      <vt:lpstr>III-Antiplatelets drugs: </vt:lpstr>
      <vt:lpstr>1- Aspirin</vt:lpstr>
      <vt:lpstr>Slide 24</vt:lpstr>
      <vt:lpstr>Slide 25</vt:lpstr>
      <vt:lpstr>Adverse effects:</vt:lpstr>
      <vt:lpstr>2-Dipyridamole (persantin):  </vt:lpstr>
      <vt:lpstr>3-Sulphinpyrazone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HYPERCOAGULABLE STATES  </dc:title>
  <dc:creator>NOTEBOOK</dc:creator>
  <cp:lastModifiedBy>CiTC</cp:lastModifiedBy>
  <cp:revision>36</cp:revision>
  <dcterms:created xsi:type="dcterms:W3CDTF">2006-08-16T00:00:00Z</dcterms:created>
  <dcterms:modified xsi:type="dcterms:W3CDTF">2010-01-04T20:48:13Z</dcterms:modified>
</cp:coreProperties>
</file>