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58" r:id="rId5"/>
    <p:sldId id="259" r:id="rId6"/>
    <p:sldId id="290" r:id="rId7"/>
    <p:sldId id="260" r:id="rId8"/>
    <p:sldId id="301" r:id="rId9"/>
    <p:sldId id="303" r:id="rId10"/>
    <p:sldId id="311" r:id="rId11"/>
    <p:sldId id="261" r:id="rId12"/>
    <p:sldId id="306" r:id="rId13"/>
    <p:sldId id="262" r:id="rId14"/>
    <p:sldId id="263" r:id="rId15"/>
    <p:sldId id="264" r:id="rId16"/>
    <p:sldId id="272" r:id="rId17"/>
    <p:sldId id="265" r:id="rId18"/>
    <p:sldId id="266" r:id="rId19"/>
    <p:sldId id="267" r:id="rId20"/>
    <p:sldId id="307" r:id="rId21"/>
    <p:sldId id="294" r:id="rId22"/>
    <p:sldId id="295" r:id="rId23"/>
    <p:sldId id="296" r:id="rId24"/>
    <p:sldId id="268" r:id="rId25"/>
    <p:sldId id="269" r:id="rId26"/>
    <p:sldId id="273" r:id="rId27"/>
    <p:sldId id="297" r:id="rId28"/>
    <p:sldId id="298" r:id="rId29"/>
    <p:sldId id="299" r:id="rId30"/>
    <p:sldId id="276" r:id="rId31"/>
    <p:sldId id="278" r:id="rId32"/>
    <p:sldId id="312" r:id="rId33"/>
    <p:sldId id="279" r:id="rId34"/>
    <p:sldId id="292" r:id="rId35"/>
    <p:sldId id="280" r:id="rId36"/>
    <p:sldId id="281" r:id="rId37"/>
    <p:sldId id="282" r:id="rId38"/>
    <p:sldId id="283" r:id="rId39"/>
    <p:sldId id="284" r:id="rId40"/>
    <p:sldId id="285" r:id="rId41"/>
    <p:sldId id="286" r:id="rId42"/>
    <p:sldId id="287" r:id="rId43"/>
    <p:sldId id="288" r:id="rId44"/>
    <p:sldId id="309" r:id="rId45"/>
    <p:sldId id="28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Lymphocytosi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CD5_(protein)" TargetMode="External"/><Relationship Id="rId2" Type="http://schemas.openxmlformats.org/officeDocument/2006/relationships/hyperlink" Target="http://en.wikipedia.org/wiki/Cluster_of_differentiation" TargetMode="External"/><Relationship Id="rId1" Type="http://schemas.openxmlformats.org/officeDocument/2006/relationships/slideLayout" Target="../slideLayouts/slideLayout2.xml"/><Relationship Id="rId5" Type="http://schemas.openxmlformats.org/officeDocument/2006/relationships/hyperlink" Target="http://en.wikipedia.org/wiki/Light_chain#In_humans" TargetMode="External"/><Relationship Id="rId4" Type="http://schemas.openxmlformats.org/officeDocument/2006/relationships/hyperlink" Target="http://en.wikipedia.org/wiki/CD23"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Flow_cytomet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Fluorescent_in_situ_hybridization" TargetMode="External"/><Relationship Id="rId2" Type="http://schemas.openxmlformats.org/officeDocument/2006/relationships/hyperlink" Target="http://en.wikipedia.org/wiki/Flow_cytomet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Lymphocyte" TargetMode="External"/><Relationship Id="rId2" Type="http://schemas.openxmlformats.org/officeDocument/2006/relationships/hyperlink" Target="http://en.wikipedia.org/wiki/Leukemia" TargetMode="External"/><Relationship Id="rId1" Type="http://schemas.openxmlformats.org/officeDocument/2006/relationships/slideLayout" Target="../slideLayouts/slideLayout2.xml"/><Relationship Id="rId4" Type="http://schemas.openxmlformats.org/officeDocument/2006/relationships/hyperlink" Target="http://en.wikipedia.org/wiki/B_cel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Lymphadenopathy" TargetMode="External"/><Relationship Id="rId2" Type="http://schemas.openxmlformats.org/officeDocument/2006/relationships/hyperlink" Target="http://en.wikipedia.org/wiki/Milliliter" TargetMode="External"/><Relationship Id="rId1" Type="http://schemas.openxmlformats.org/officeDocument/2006/relationships/slideLayout" Target="../slideLayouts/slideLayout2.xml"/><Relationship Id="rId5" Type="http://schemas.openxmlformats.org/officeDocument/2006/relationships/hyperlink" Target="http://en.wikipedia.org/wiki/Asymptomatic" TargetMode="External"/><Relationship Id="rId4" Type="http://schemas.openxmlformats.org/officeDocument/2006/relationships/hyperlink" Target="http://en.wikipedia.org/wiki/Hepatosplenomegaly"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n.wikipedia.org/wiki/Premalignant_condi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n.wikipedia.org/wiki/B_cell_prolymphocytic_leukemi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en.wikipedia.org/wiki/Hairy_cell_leukemi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Lymphocytes" TargetMode="External"/><Relationship Id="rId2" Type="http://schemas.openxmlformats.org/officeDocument/2006/relationships/hyperlink" Target="http://en.wikipedia.org/wiki/B-cel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CD38" TargetMode="External"/><Relationship Id="rId2" Type="http://schemas.openxmlformats.org/officeDocument/2006/relationships/hyperlink" Target="http://en.wikipedia.org/wiki/Cluster_of_differentiation" TargetMode="External"/><Relationship Id="rId1" Type="http://schemas.openxmlformats.org/officeDocument/2006/relationships/slideLayout" Target="../slideLayouts/slideLayout2.xml"/><Relationship Id="rId4" Type="http://schemas.openxmlformats.org/officeDocument/2006/relationships/hyperlink" Target="http://en.wikipedia.org/wiki/ZAP-70"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Comparative_genomic_hybridization" TargetMode="External"/><Relationship Id="rId2" Type="http://schemas.openxmlformats.org/officeDocument/2006/relationships/hyperlink" Target="http://en.wikipedia.org/wiki/Copy_number_variatio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en.wikipedia.org/wiki/Radiation_therapy" TargetMode="External"/><Relationship Id="rId2" Type="http://schemas.openxmlformats.org/officeDocument/2006/relationships/hyperlink" Target="http://en.wikipedia.org/wiki/Chemotherapy" TargetMode="External"/><Relationship Id="rId1" Type="http://schemas.openxmlformats.org/officeDocument/2006/relationships/slideLayout" Target="../slideLayouts/slideLayout2.xml"/><Relationship Id="rId6" Type="http://schemas.openxmlformats.org/officeDocument/2006/relationships/hyperlink" Target="http://en.wikipedia.org/wiki/Splenectomy" TargetMode="External"/><Relationship Id="rId5" Type="http://schemas.openxmlformats.org/officeDocument/2006/relationships/hyperlink" Target="http://en.wikipedia.org/wiki/Bone_marrow_transplantation" TargetMode="External"/><Relationship Id="rId4" Type="http://schemas.openxmlformats.org/officeDocument/2006/relationships/hyperlink" Target="http://en.wikipedia.org/wiki/Biological_therapy"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en.wikipedia.org/wiki/Chlorambucil" TargetMode="External"/><Relationship Id="rId2" Type="http://schemas.openxmlformats.org/officeDocument/2006/relationships/hyperlink" Target="http://en.wikipedia.org/wiki/Fludarabin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en.wikipedia.org/wiki/Alemtuzumab" TargetMode="External"/><Relationship Id="rId2" Type="http://schemas.openxmlformats.org/officeDocument/2006/relationships/hyperlink" Target="http://en.wikipedia.org/wiki/Monoclonal_antibodies" TargetMode="External"/><Relationship Id="rId1" Type="http://schemas.openxmlformats.org/officeDocument/2006/relationships/slideLayout" Target="../slideLayouts/slideLayout2.xml"/><Relationship Id="rId6" Type="http://schemas.openxmlformats.org/officeDocument/2006/relationships/hyperlink" Target="http://en.wikipedia.org/wiki/CD20" TargetMode="External"/><Relationship Id="rId5" Type="http://schemas.openxmlformats.org/officeDocument/2006/relationships/hyperlink" Target="http://en.wikipedia.org/wiki/Rituximab" TargetMode="External"/><Relationship Id="rId4" Type="http://schemas.openxmlformats.org/officeDocument/2006/relationships/hyperlink" Target="http://en.wikipedia.org/wiki/CD52"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en.wikipedia.org/wiki/Cyclophosphamide" TargetMode="External"/><Relationship Id="rId7" Type="http://schemas.openxmlformats.org/officeDocument/2006/relationships/hyperlink" Target="http://en.wikipedia.org/wiki/Prednisolone" TargetMode="External"/><Relationship Id="rId2" Type="http://schemas.openxmlformats.org/officeDocument/2006/relationships/hyperlink" Target="http://en.wikipedia.org/wiki/Fludarabine" TargetMode="External"/><Relationship Id="rId1" Type="http://schemas.openxmlformats.org/officeDocument/2006/relationships/slideLayout" Target="../slideLayouts/slideLayout2.xml"/><Relationship Id="rId6" Type="http://schemas.openxmlformats.org/officeDocument/2006/relationships/hyperlink" Target="http://en.wikipedia.org/wiki/Vincristine" TargetMode="External"/><Relationship Id="rId5" Type="http://schemas.openxmlformats.org/officeDocument/2006/relationships/hyperlink" Target="http://en.wikipedia.org/wiki/Doxorubicin" TargetMode="External"/><Relationship Id="rId4" Type="http://schemas.openxmlformats.org/officeDocument/2006/relationships/hyperlink" Target="http://en.wikipedia.org/wiki/Rituximab"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en.wikipedia.org/wiki/Autologous_stem_cell_transplantation" TargetMode="External"/><Relationship Id="rId2" Type="http://schemas.openxmlformats.org/officeDocument/2006/relationships/hyperlink" Target="http://en.wikipedia.org/wiki/Stem_cell_transplantation"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en.wikipedia.org/wiki/Flavopiridol" TargetMode="External"/><Relationship Id="rId2" Type="http://schemas.openxmlformats.org/officeDocument/2006/relationships/hyperlink" Target="http://en.wikipedia.org/wiki/Lenalidomide" TargetMode="External"/><Relationship Id="rId1" Type="http://schemas.openxmlformats.org/officeDocument/2006/relationships/slideLayout" Target="../slideLayouts/slideLayout2.xml"/><Relationship Id="rId5" Type="http://schemas.openxmlformats.org/officeDocument/2006/relationships/hyperlink" Target="http://en.wikipedia.org/wiki/CD52" TargetMode="External"/><Relationship Id="rId4" Type="http://schemas.openxmlformats.org/officeDocument/2006/relationships/hyperlink" Target="http://en.wikipedia.org/wiki/Alemtuzumab"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en.wikipedia.org/wiki/Richter's_syndr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Lymph_nodes" TargetMode="External"/><Relationship Id="rId2" Type="http://schemas.openxmlformats.org/officeDocument/2006/relationships/hyperlink" Target="http://en.wikipedia.org/wiki/Non-Hodgkin's_lymphoma" TargetMode="External"/><Relationship Id="rId1" Type="http://schemas.openxmlformats.org/officeDocument/2006/relationships/slideLayout" Target="../slideLayouts/slideLayout2.xml"/><Relationship Id="rId4" Type="http://schemas.openxmlformats.org/officeDocument/2006/relationships/hyperlink" Target="http://en.wikipedia.org/wiki/World_Health_Organizat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Prevalence" TargetMode="External"/><Relationship Id="rId2" Type="http://schemas.openxmlformats.org/officeDocument/2006/relationships/hyperlink" Target="http://en.wikipedia.org/wiki/United_States" TargetMode="External"/><Relationship Id="rId1" Type="http://schemas.openxmlformats.org/officeDocument/2006/relationships/slideLayout" Target="../slideLayouts/slideLayout2.xml"/><Relationship Id="rId4" Type="http://schemas.openxmlformats.org/officeDocument/2006/relationships/hyperlink" Target="http://en.wikipedia.org/wiki/Incide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Small_lymphocytic_lymphom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smtClean="0">
                <a:solidFill>
                  <a:srgbClr val="FF0000"/>
                </a:solidFill>
              </a:rPr>
              <a:t>chronic lymphocytic leukemia</a:t>
            </a:r>
            <a:endParaRPr lang="ar-EG" sz="7200" dirty="0">
              <a:solidFill>
                <a:srgbClr val="FF0000"/>
              </a:solidFill>
            </a:endParaRPr>
          </a:p>
        </p:txBody>
      </p:sp>
      <p:sp>
        <p:nvSpPr>
          <p:cNvPr id="3" name="Subtitle 2"/>
          <p:cNvSpPr>
            <a:spLocks noGrp="1"/>
          </p:cNvSpPr>
          <p:nvPr>
            <p:ph type="subTitle" idx="1"/>
          </p:nvPr>
        </p:nvSpPr>
        <p:spPr/>
        <p:txBody>
          <a:bodyPr/>
          <a:lstStyle/>
          <a:p>
            <a:endParaRPr lang="ar-E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ChangeArrowheads="1"/>
          </p:cNvSpPr>
          <p:nvPr/>
        </p:nvSpPr>
        <p:spPr bwMode="auto">
          <a:xfrm>
            <a:off x="0" y="803275"/>
            <a:ext cx="8964613" cy="3629025"/>
          </a:xfrm>
          <a:prstGeom prst="rect">
            <a:avLst/>
          </a:prstGeom>
          <a:noFill/>
          <a:ln w="9525">
            <a:noFill/>
            <a:miter lim="800000"/>
            <a:headEnd/>
            <a:tailEnd/>
          </a:ln>
          <a:effectLst/>
        </p:spPr>
        <p:txBody>
          <a:bodyPr anchor="ctr">
            <a:spAutoFit/>
          </a:bodyPr>
          <a:lstStyle/>
          <a:p>
            <a:pPr algn="l" rtl="0">
              <a:tabLst>
                <a:tab pos="539750" algn="l"/>
              </a:tabLst>
            </a:pPr>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FFF00"/>
                </a:solidFill>
                <a:effectLst>
                  <a:outerShdw blurRad="38100" dist="38100" dir="2700000" algn="tl">
                    <a:srgbClr val="000000"/>
                  </a:outerShdw>
                </a:effectLst>
                <a:latin typeface="Times New Roman" pitchFamily="18" charset="0"/>
                <a:cs typeface="Times New Roman" pitchFamily="18" charset="0"/>
              </a:rPr>
              <a:t>PRESSURE </a:t>
            </a:r>
            <a:r>
              <a:rPr lang="en-US" sz="32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   BY     LYMPHADEMOPATHY:</a:t>
            </a:r>
            <a:endParaRPr lang="en-US" sz="3200" b="1" dirty="0">
              <a:solidFill>
                <a:srgbClr val="FFFF00"/>
              </a:solidFill>
              <a:effectLst>
                <a:outerShdw blurRad="38100" dist="38100" dir="2700000" algn="tl">
                  <a:srgbClr val="000000"/>
                </a:outerShdw>
              </a:effectLst>
              <a:latin typeface="Times New Roman" pitchFamily="18" charset="0"/>
              <a:cs typeface="Times New Roman" pitchFamily="18" charset="0"/>
            </a:endParaRPr>
          </a:p>
          <a:p>
            <a:pPr algn="l" rtl="0">
              <a:tabLst>
                <a:tab pos="539750" algn="l"/>
              </a:tabLst>
            </a:pPr>
            <a:endParaRPr lang="en-US" sz="3200" b="1" dirty="0">
              <a:solidFill>
                <a:srgbClr val="FFFF00"/>
              </a:solidFill>
              <a:effectLst>
                <a:outerShdw blurRad="38100" dist="38100" dir="2700000" algn="tl">
                  <a:srgbClr val="000000"/>
                </a:outerShdw>
              </a:effectLst>
              <a:latin typeface="Times New Roman" pitchFamily="18" charset="0"/>
              <a:cs typeface="Times New Roman" pitchFamily="18" charset="0"/>
              <a:sym typeface="Wingdings" pitchFamily="2" charset="2"/>
            </a:endParaRPr>
          </a:p>
          <a:p>
            <a:pPr algn="just" rtl="0">
              <a:tabLst>
                <a:tab pos="539750" algn="l"/>
              </a:tabLst>
            </a:pPr>
            <a:r>
              <a:rPr lang="ar-EG" sz="24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2400" b="1" dirty="0">
                <a:solidFill>
                  <a:srgbClr val="FFFF00"/>
                </a:solidFill>
                <a:effectLst>
                  <a:outerShdw blurRad="38100" dist="38100" dir="2700000" algn="tl">
                    <a:srgbClr val="000000"/>
                  </a:outerShdw>
                </a:effectLst>
                <a:latin typeface="Times New Roman" pitchFamily="18" charset="0"/>
                <a:cs typeface="Times New Roman" pitchFamily="18" charset="0"/>
                <a:sym typeface="Wingdings" pitchFamily="2" charset="2"/>
              </a:rPr>
              <a:t>-</a:t>
            </a:r>
            <a:r>
              <a:rPr lang="en-US" sz="24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Mediastinal</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syndrome : (cough,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hoarsness</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of    voice,  dilated  veins  on  the   chest   wall </a:t>
            </a:r>
            <a:r>
              <a:rPr lang="en-US" sz="2800" b="1" dirty="0" smtClean="0">
                <a:effectLst>
                  <a:outerShdw blurRad="38100" dist="38100" dir="2700000" algn="tl">
                    <a:srgbClr val="000000"/>
                  </a:outerShdw>
                </a:effectLst>
                <a:latin typeface="Times New Roman" pitchFamily="18" charset="0"/>
                <a:cs typeface="Times New Roman" pitchFamily="18" charset="0"/>
                <a:sym typeface="Wingdings" pitchFamily="2" charset="2"/>
              </a:rPr>
              <a:t>,congested </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non pulsating neck veins, may be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ve</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D'Espine</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sign,  may   be   homer's syndrome,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Dysphagia</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a:t>
            </a:r>
          </a:p>
          <a:p>
            <a:pPr algn="just" rtl="0">
              <a:tabLst>
                <a:tab pos="539750" algn="l"/>
              </a:tabLst>
            </a:pPr>
            <a:endPar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endParaRPr>
          </a:p>
          <a:p>
            <a:pPr algn="just" rtl="0">
              <a:tabLst>
                <a:tab pos="539750" algn="l"/>
              </a:tabLst>
            </a:pP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sym typeface="Wingdings" pitchFamily="2" charset="2"/>
              </a:rPr>
              <a:t>-</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at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porta</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2800" b="1" dirty="0" err="1">
                <a:effectLst>
                  <a:outerShdw blurRad="38100" dist="38100" dir="2700000" algn="tl">
                    <a:srgbClr val="000000"/>
                  </a:outerShdw>
                </a:effectLst>
                <a:latin typeface="Times New Roman" pitchFamily="18" charset="0"/>
                <a:cs typeface="Times New Roman" pitchFamily="18" charset="0"/>
                <a:sym typeface="Wingdings" pitchFamily="2" charset="2"/>
              </a:rPr>
              <a:t>hepatis</a:t>
            </a:r>
            <a:r>
              <a:rPr lang="en-US" sz="2800" b="1" dirty="0">
                <a:effectLst>
                  <a:outerShdw blurRad="38100" dist="38100" dir="2700000" algn="tl">
                    <a:srgbClr val="000000"/>
                  </a:outerShdw>
                </a:effectLst>
                <a:latin typeface="Times New Roman" pitchFamily="18" charset="0"/>
                <a:cs typeface="Times New Roman" pitchFamily="18" charset="0"/>
                <a:sym typeface="Wingdings" pitchFamily="2" charset="2"/>
              </a:rPr>
              <a:t> ---&gt; obstructive jaundice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700" b="1" dirty="0" smtClean="0">
                <a:solidFill>
                  <a:srgbClr val="FF0000"/>
                </a:solidFill>
              </a:rPr>
              <a:t>Diagnosis</a:t>
            </a:r>
            <a:r>
              <a:rPr lang="en-US" b="1" dirty="0" smtClean="0"/>
              <a:t/>
            </a:r>
            <a:br>
              <a:rPr lang="en-US" b="1" dirty="0" smtClean="0"/>
            </a:br>
            <a:endParaRPr lang="ar-EG" dirty="0"/>
          </a:p>
        </p:txBody>
      </p:sp>
      <p:sp>
        <p:nvSpPr>
          <p:cNvPr id="3" name="Content Placeholder 2"/>
          <p:cNvSpPr>
            <a:spLocks noGrp="1"/>
          </p:cNvSpPr>
          <p:nvPr>
            <p:ph idx="1"/>
          </p:nvPr>
        </p:nvSpPr>
        <p:spPr/>
        <p:txBody>
          <a:bodyPr>
            <a:normAutofit/>
          </a:bodyPr>
          <a:lstStyle/>
          <a:p>
            <a:r>
              <a:rPr lang="en-US" dirty="0" smtClean="0"/>
              <a:t>The </a:t>
            </a:r>
            <a:r>
              <a:rPr lang="en-US" dirty="0" smtClean="0"/>
              <a:t>disease is easily diagnosed. CLL is usually first suspected by the presence of a </a:t>
            </a:r>
            <a:r>
              <a:rPr lang="en-US" dirty="0" err="1" smtClean="0">
                <a:hlinkClick r:id="rId2" tooltip="Lymphocytosis"/>
              </a:rPr>
              <a:t>lymphocytosis</a:t>
            </a:r>
            <a:r>
              <a:rPr lang="en-US" dirty="0" smtClean="0"/>
              <a:t>. </a:t>
            </a:r>
            <a:r>
              <a:rPr lang="en-US" dirty="0" smtClean="0"/>
              <a:t>This frequently is an incidental finding on a routine physician visit. </a:t>
            </a:r>
            <a:r>
              <a:rPr lang="en-US" dirty="0" smtClean="0"/>
              <a:t> </a:t>
            </a:r>
            <a:r>
              <a:rPr lang="en-US" dirty="0" smtClean="0"/>
              <a:t>The presence of a </a:t>
            </a:r>
            <a:r>
              <a:rPr lang="en-US" dirty="0" err="1" smtClean="0"/>
              <a:t>lymphocytosis</a:t>
            </a:r>
            <a:r>
              <a:rPr lang="en-US" dirty="0" smtClean="0"/>
              <a:t> in an elderly individual should raise strong suspicion for CLL and a confirmatory diagnostic test, in particular flow </a:t>
            </a:r>
            <a:r>
              <a:rPr lang="en-US" dirty="0" err="1" smtClean="0"/>
              <a:t>cytometry</a:t>
            </a:r>
            <a:r>
              <a:rPr lang="en-US" dirty="0" smtClean="0"/>
              <a:t>, should be performed unless clinically unnecessary.</a:t>
            </a:r>
          </a:p>
          <a:p>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ChangeArrowheads="1"/>
          </p:cNvSpPr>
          <p:nvPr/>
        </p:nvSpPr>
        <p:spPr bwMode="auto">
          <a:xfrm>
            <a:off x="250825" y="592822"/>
            <a:ext cx="8689975" cy="5570756"/>
          </a:xfrm>
          <a:prstGeom prst="rect">
            <a:avLst/>
          </a:prstGeom>
          <a:noFill/>
          <a:ln w="9525">
            <a:noFill/>
            <a:miter lim="800000"/>
            <a:headEnd/>
            <a:tailEnd/>
          </a:ln>
          <a:effectLst/>
        </p:spPr>
        <p:txBody>
          <a:bodyPr anchor="ctr">
            <a:spAutoFit/>
          </a:bodyPr>
          <a:lstStyle/>
          <a:p>
            <a:pPr indent="228600" algn="just" rtl="0"/>
            <a:r>
              <a:rPr lang="en-US" sz="3600" b="1" u="sng" dirty="0">
                <a:solidFill>
                  <a:srgbClr val="FFFF00"/>
                </a:solidFill>
                <a:effectLst>
                  <a:outerShdw blurRad="38100" dist="38100" dir="2700000" algn="tl">
                    <a:srgbClr val="000000"/>
                  </a:outerShdw>
                </a:effectLst>
                <a:latin typeface="Times New Roman" pitchFamily="18" charset="0"/>
                <a:cs typeface="Times New Roman" pitchFamily="18" charset="0"/>
              </a:rPr>
              <a:t>INVESTIGATIONS</a:t>
            </a:r>
            <a:r>
              <a:rPr lang="ar-SA" sz="3600" b="1" u="sng" dirty="0">
                <a:solidFill>
                  <a:srgbClr val="FFFF00"/>
                </a:solidFill>
                <a:effectLst>
                  <a:outerShdw blurRad="38100" dist="38100" dir="2700000" algn="tl">
                    <a:srgbClr val="000000"/>
                  </a:outerShdw>
                </a:effectLst>
                <a:latin typeface="Times New Roman" pitchFamily="18" charset="0"/>
                <a:cs typeface="Times New Roman" pitchFamily="18" charset="0"/>
              </a:rPr>
              <a:t> :</a:t>
            </a:r>
            <a:endParaRPr lang="en-US" sz="3600" b="1" u="sng" dirty="0">
              <a:solidFill>
                <a:srgbClr val="FFFF00"/>
              </a:solidFill>
              <a:effectLst>
                <a:outerShdw blurRad="38100" dist="38100" dir="2700000" algn="tl">
                  <a:srgbClr val="000000"/>
                </a:outerShdw>
              </a:effectLst>
              <a:latin typeface="Times New Roman" pitchFamily="18" charset="0"/>
              <a:cs typeface="Times New Roman" pitchFamily="18" charset="0"/>
            </a:endParaRPr>
          </a:p>
          <a:p>
            <a:pPr indent="228600" algn="just" rtl="0"/>
            <a:r>
              <a:rPr lang="en-US" sz="3200" b="1" u="sng" dirty="0">
                <a:solidFill>
                  <a:srgbClr val="F5A9EC"/>
                </a:solidFill>
                <a:effectLst>
                  <a:outerShdw blurRad="38100" dist="38100" dir="2700000" algn="tl">
                    <a:srgbClr val="000000"/>
                  </a:outerShdw>
                </a:effectLst>
                <a:latin typeface="Times New Roman" pitchFamily="18" charset="0"/>
                <a:cs typeface="Times New Roman" pitchFamily="18" charset="0"/>
              </a:rPr>
              <a:t>Blood Picture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  - RBCs:</a:t>
            </a:r>
            <a:r>
              <a:rPr lang="en-US" sz="2800" b="1" dirty="0">
                <a:effectLst>
                  <a:outerShdw blurRad="38100" dist="38100" dir="2700000" algn="tl">
                    <a:srgbClr val="000000"/>
                  </a:outerShdw>
                </a:effectLst>
                <a:latin typeface="Times New Roman" pitchFamily="18" charset="0"/>
                <a:cs typeface="Times New Roman" pitchFamily="18" charset="0"/>
              </a:rPr>
              <a:t> early normal, late : </a:t>
            </a:r>
            <a:r>
              <a:rPr lang="en-US" sz="2800" b="1" dirty="0" err="1">
                <a:effectLst>
                  <a:outerShdw blurRad="38100" dist="38100" dir="2700000" algn="tl">
                    <a:srgbClr val="000000"/>
                  </a:outerShdw>
                </a:effectLst>
                <a:latin typeface="Times New Roman" pitchFamily="18" charset="0"/>
                <a:cs typeface="Times New Roman" pitchFamily="18" charset="0"/>
              </a:rPr>
              <a:t>anaemia</a:t>
            </a:r>
            <a:r>
              <a:rPr lang="en-US" sz="2800" b="1" dirty="0">
                <a:effectLst>
                  <a:outerShdw blurRad="38100" dist="38100" dir="2700000" algn="tl">
                    <a:srgbClr val="000000"/>
                  </a:outerShdw>
                </a:effectLst>
                <a:latin typeface="Times New Roman" pitchFamily="18" charset="0"/>
                <a:cs typeface="Times New Roman" pitchFamily="18" charset="0"/>
              </a:rPr>
              <a:t>, 		may be autoimmune </a:t>
            </a:r>
            <a:r>
              <a:rPr lang="en-US" sz="2800" b="1" dirty="0" err="1">
                <a:effectLst>
                  <a:outerShdw blurRad="38100" dist="38100" dir="2700000" algn="tl">
                    <a:srgbClr val="000000"/>
                  </a:outerShdw>
                </a:effectLst>
                <a:latin typeface="Times New Roman" pitchFamily="18" charset="0"/>
                <a:cs typeface="Times New Roman" pitchFamily="18" charset="0"/>
              </a:rPr>
              <a:t>haemolytic</a:t>
            </a:r>
            <a:r>
              <a:rPr lang="en-US" sz="2800" b="1" dirty="0">
                <a:effectLst>
                  <a:outerShdw blurRad="38100" dist="38100" dir="2700000" algn="tl">
                    <a:srgbClr val="000000"/>
                  </a:outerShdw>
                </a:effectLst>
                <a:latin typeface="Times New Roman" pitchFamily="18" charset="0"/>
                <a:cs typeface="Times New Roman" pitchFamily="18" charset="0"/>
              </a:rPr>
              <a:t> anemia</a:t>
            </a:r>
            <a:r>
              <a:rPr lang="ar-SA" sz="2800" b="1" dirty="0">
                <a:effectLst>
                  <a:outerShdw blurRad="38100" dist="38100" dir="2700000" algn="tl">
                    <a:srgbClr val="000000"/>
                  </a:outerShdw>
                </a:effectLst>
                <a:latin typeface="Times New Roman" pitchFamily="18" charset="0"/>
                <a:cs typeface="Times New Roman" pitchFamily="18" charset="0"/>
              </a:rPr>
              <a:t>.</a:t>
            </a:r>
            <a:endParaRPr lang="en-US" sz="2800" b="1" dirty="0">
              <a:effectLst>
                <a:outerShdw blurRad="38100" dist="38100" dir="2700000" algn="tl">
                  <a:srgbClr val="000000"/>
                </a:outerShdw>
              </a:effectLst>
              <a:latin typeface="Times New Roman" pitchFamily="18" charset="0"/>
              <a:cs typeface="Times New Roman" pitchFamily="18" charset="0"/>
            </a:endParaRPr>
          </a:p>
          <a:p>
            <a:pPr indent="228600"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                               - WBCs:-</a:t>
            </a:r>
            <a:r>
              <a:rPr lang="en-US" sz="2800" b="1" dirty="0">
                <a:effectLst>
                  <a:outerShdw blurRad="38100" dist="38100" dir="2700000" algn="tl">
                    <a:srgbClr val="000000"/>
                  </a:outerShdw>
                </a:effectLst>
                <a:latin typeface="Times New Roman" pitchFamily="18" charset="0"/>
                <a:cs typeface="Times New Roman" pitchFamily="18" charset="0"/>
              </a:rPr>
              <a:t>  TC: 60,000 - 200,000 but 			us.&lt;100.000</a:t>
            </a:r>
          </a:p>
          <a:p>
            <a:pPr indent="2286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 DC:-</a:t>
            </a:r>
            <a:r>
              <a:rPr lang="en-US" sz="2800" b="1" dirty="0">
                <a:effectLst>
                  <a:outerShdw blurRad="38100" dist="38100" dir="2700000" algn="tl">
                    <a:srgbClr val="000000"/>
                  </a:outerShdw>
                </a:effectLst>
                <a:latin typeface="Times New Roman" pitchFamily="18" charset="0"/>
                <a:cs typeface="Times New Roman" pitchFamily="18" charset="0"/>
              </a:rPr>
              <a:t> 90% mature lymphocytes 			may be few blast cells</a:t>
            </a:r>
          </a:p>
          <a:p>
            <a:pPr indent="228600" algn="just" rtl="0"/>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Platelets :</a:t>
            </a:r>
            <a:r>
              <a:rPr lang="en-US" sz="2800" b="1" dirty="0">
                <a:effectLst>
                  <a:outerShdw blurRad="38100" dist="38100" dir="2700000" algn="tl">
                    <a:srgbClr val="000000"/>
                  </a:outerShdw>
                </a:effectLst>
                <a:latin typeface="Times New Roman" pitchFamily="18" charset="0"/>
                <a:cs typeface="Times New Roman" pitchFamily="18" charset="0"/>
              </a:rPr>
              <a:t> early normal, late  </a:t>
            </a:r>
            <a:r>
              <a:rPr lang="en-US" sz="2800" b="1" dirty="0">
                <a:effectLst>
                  <a:outerShdw blurRad="38100" dist="38100" dir="2700000" algn="tl">
                    <a:srgbClr val="000000"/>
                  </a:outerShdw>
                </a:effectLst>
                <a:latin typeface="Times New Roman" pitchFamily="18" charset="0"/>
              </a:rPr>
              <a:t>↓</a:t>
            </a:r>
            <a:endParaRPr lang="en-US" sz="2800" b="1" dirty="0">
              <a:effectLst>
                <a:outerShdw blurRad="38100" dist="38100" dir="2700000" algn="tl">
                  <a:srgbClr val="000000"/>
                </a:outerShdw>
              </a:effectLst>
              <a:latin typeface="Times New Roman" pitchFamily="18" charset="0"/>
              <a:cs typeface="Times New Roman" pitchFamily="18" charset="0"/>
            </a:endParaRPr>
          </a:p>
          <a:p>
            <a:pPr indent="228600" algn="just" rtl="0"/>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Bone marrow Aspiration :</a:t>
            </a:r>
            <a:r>
              <a:rPr lang="en-US" sz="2800" b="1" dirty="0">
                <a:effectLst>
                  <a:outerShdw blurRad="38100" dist="38100" dir="2700000" algn="tl">
                    <a:srgbClr val="000000"/>
                  </a:outerShdw>
                </a:effectLst>
                <a:latin typeface="Times New Roman" pitchFamily="18" charset="0"/>
                <a:cs typeface="Times New Roman" pitchFamily="18" charset="0"/>
              </a:rPr>
              <a:t> increase number of lymphocytes in  the bone  marrow  </a:t>
            </a:r>
            <a:r>
              <a:rPr lang="en-US" sz="2800" b="1" dirty="0" smtClean="0">
                <a:effectLst>
                  <a:outerShdw blurRad="38100" dist="38100" dir="2700000" algn="tl">
                    <a:srgbClr val="000000"/>
                  </a:outerShdw>
                </a:effectLst>
                <a:latin typeface="Times New Roman" pitchFamily="18" charset="0"/>
                <a:cs typeface="Times New Roman" pitchFamily="18" charset="0"/>
              </a:rPr>
              <a:t>(</a:t>
            </a:r>
            <a:r>
              <a:rPr lang="en-US" sz="2800" b="1" dirty="0" smtClean="0">
                <a:effectLst>
                  <a:outerShdw blurRad="38100" dist="38100" dir="2700000" algn="tl">
                    <a:srgbClr val="000000"/>
                  </a:outerShdw>
                </a:effectLst>
                <a:latin typeface="Times New Roman" pitchFamily="18" charset="0"/>
                <a:cs typeface="Times New Roman" pitchFamily="18" charset="0"/>
              </a:rPr>
              <a:t>more than</a:t>
            </a:r>
            <a:r>
              <a:rPr lang="en-US" sz="2800" b="1" dirty="0" smtClean="0">
                <a:effectLst>
                  <a:outerShdw blurRad="38100" dist="38100" dir="2700000" algn="tl">
                    <a:srgbClr val="000000"/>
                  </a:outerShdw>
                </a:effectLst>
                <a:latin typeface="Times New Roman" pitchFamily="18" charset="0"/>
                <a:cs typeface="Times New Roman" pitchFamily="18" charset="0"/>
              </a:rPr>
              <a:t>  </a:t>
            </a:r>
            <a:r>
              <a:rPr lang="en-US" sz="2800" b="1" dirty="0">
                <a:effectLst>
                  <a:outerShdw blurRad="38100" dist="38100" dir="2700000" algn="tl">
                    <a:srgbClr val="000000"/>
                  </a:outerShdw>
                </a:effectLst>
                <a:latin typeface="Times New Roman" pitchFamily="18" charset="0"/>
                <a:cs typeface="Times New Roman" pitchFamily="18" charset="0"/>
              </a:rPr>
              <a:t>1/3  of total population).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FF0000"/>
                </a:solidFill>
              </a:rPr>
              <a:t>          The </a:t>
            </a:r>
            <a:r>
              <a:rPr lang="en-US" dirty="0" smtClean="0">
                <a:solidFill>
                  <a:srgbClr val="FF0000"/>
                </a:solidFill>
              </a:rPr>
              <a:t>diagnosis of CLL is based on the demonstration of an abnormal population of B lymphocytes in the blood, bone marrow, or tissues that display an unusual but characteristic pattern </a:t>
            </a:r>
            <a:r>
              <a:rPr lang="en-US" dirty="0" smtClean="0">
                <a:solidFill>
                  <a:srgbClr val="FF0000"/>
                </a:solidFill>
              </a:rPr>
              <a:t> of  </a:t>
            </a:r>
            <a:r>
              <a:rPr lang="en-US" dirty="0" smtClean="0">
                <a:solidFill>
                  <a:srgbClr val="FF0000"/>
                </a:solidFill>
              </a:rPr>
              <a:t>surface </a:t>
            </a:r>
            <a:r>
              <a:rPr lang="en-US" dirty="0" smtClean="0">
                <a:solidFill>
                  <a:srgbClr val="FF0000"/>
                </a:solidFill>
              </a:rPr>
              <a:t>markers</a:t>
            </a:r>
            <a:r>
              <a:rPr lang="en-US" dirty="0" smtClean="0"/>
              <a:t>: </a:t>
            </a:r>
            <a:r>
              <a:rPr lang="en-US" dirty="0" smtClean="0">
                <a:hlinkClick r:id="rId2" tooltip="Cluster of differentiation"/>
              </a:rPr>
              <a:t>cluster of differentiation</a:t>
            </a:r>
            <a:r>
              <a:rPr lang="en-US" dirty="0" smtClean="0"/>
              <a:t> </a:t>
            </a:r>
            <a:r>
              <a:rPr lang="en-US" dirty="0" smtClean="0">
                <a:hlinkClick r:id="rId3" tooltip="CD5 (protein)"/>
              </a:rPr>
              <a:t>5</a:t>
            </a:r>
            <a:r>
              <a:rPr lang="en-US" dirty="0" smtClean="0"/>
              <a:t> (</a:t>
            </a:r>
            <a:r>
              <a:rPr lang="en-US" dirty="0" smtClean="0">
                <a:hlinkClick r:id="rId3" tooltip="CD5 (protein)"/>
              </a:rPr>
              <a:t>CD5</a:t>
            </a:r>
            <a:r>
              <a:rPr lang="en-US" dirty="0" smtClean="0"/>
              <a:t>) and </a:t>
            </a:r>
            <a:r>
              <a:rPr lang="en-US" dirty="0" smtClean="0">
                <a:hlinkClick r:id="rId2" tooltip="Cluster of differentiation"/>
              </a:rPr>
              <a:t>cluster of differentiation</a:t>
            </a:r>
            <a:r>
              <a:rPr lang="en-US" dirty="0" smtClean="0"/>
              <a:t> </a:t>
            </a:r>
            <a:r>
              <a:rPr lang="en-US" dirty="0" smtClean="0">
                <a:hlinkClick r:id="rId4" tooltip="CD23"/>
              </a:rPr>
              <a:t>23</a:t>
            </a:r>
            <a:r>
              <a:rPr lang="en-US" dirty="0" smtClean="0"/>
              <a:t> (</a:t>
            </a:r>
            <a:r>
              <a:rPr lang="en-US" dirty="0" smtClean="0">
                <a:hlinkClick r:id="rId4" tooltip="CD23"/>
              </a:rPr>
              <a:t>CD23</a:t>
            </a:r>
            <a:r>
              <a:rPr lang="en-US" dirty="0" smtClean="0"/>
              <a:t>). In addition, all the CLL cells within one individual are </a:t>
            </a:r>
            <a:r>
              <a:rPr lang="en-US" dirty="0" err="1" smtClean="0"/>
              <a:t>clonal</a:t>
            </a:r>
            <a:r>
              <a:rPr lang="en-US" dirty="0" smtClean="0"/>
              <a:t>, that is genetically identical. In practice, this is inferred by the detection of only one of the mutually exclusive </a:t>
            </a:r>
            <a:r>
              <a:rPr lang="en-US" dirty="0" smtClean="0">
                <a:hlinkClick r:id="rId5" tooltip="Light chain"/>
              </a:rPr>
              <a:t>antibody light chains</a:t>
            </a:r>
            <a:r>
              <a:rPr lang="en-US" dirty="0" smtClean="0"/>
              <a:t>, kappa or lambda, on the entire population of the abnormal B cells</a:t>
            </a:r>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buNone/>
            </a:pPr>
            <a:r>
              <a:rPr lang="en-US" dirty="0" smtClean="0"/>
              <a:t>          The </a:t>
            </a:r>
            <a:r>
              <a:rPr lang="en-US" dirty="0" smtClean="0"/>
              <a:t>combination of the microscopic examination of the peripheral blood and analysis of the lymphocytes by </a:t>
            </a:r>
            <a:r>
              <a:rPr lang="en-US" dirty="0" smtClean="0">
                <a:hlinkClick r:id="rId2" tooltip="Flow cytometry"/>
              </a:rPr>
              <a:t>flow </a:t>
            </a:r>
            <a:r>
              <a:rPr lang="en-US" dirty="0" err="1" smtClean="0">
                <a:hlinkClick r:id="rId2" tooltip="Flow cytometry"/>
              </a:rPr>
              <a:t>cytometry</a:t>
            </a:r>
            <a:r>
              <a:rPr lang="en-US" dirty="0" smtClean="0"/>
              <a:t> to confirm </a:t>
            </a:r>
            <a:r>
              <a:rPr lang="en-US" dirty="0" err="1" smtClean="0"/>
              <a:t>clonality</a:t>
            </a:r>
            <a:r>
              <a:rPr lang="en-US" dirty="0" smtClean="0"/>
              <a:t> and marker molecule expression is needed to establish the diagnosis of CLL.</a:t>
            </a:r>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2209800"/>
            <a:ext cx="8229600" cy="3916363"/>
          </a:xfrm>
        </p:spPr>
        <p:txBody>
          <a:bodyPr>
            <a:normAutofit/>
          </a:bodyPr>
          <a:lstStyle/>
          <a:p>
            <a:pPr>
              <a:buNone/>
            </a:pPr>
            <a:r>
              <a:rPr lang="en-US" sz="4000" dirty="0" smtClean="0"/>
              <a:t> </a:t>
            </a:r>
            <a:r>
              <a:rPr lang="en-US" sz="4000" dirty="0" smtClean="0"/>
              <a:t>    </a:t>
            </a:r>
            <a:r>
              <a:rPr lang="en-US" sz="4000" dirty="0" smtClean="0"/>
              <a:t> </a:t>
            </a:r>
            <a:r>
              <a:rPr lang="en-US" sz="4000" dirty="0" smtClean="0"/>
              <a:t>Morphologically, the cells </a:t>
            </a:r>
            <a:r>
              <a:rPr lang="en-US" sz="4000" dirty="0" smtClean="0">
                <a:solidFill>
                  <a:srgbClr val="FF0000"/>
                </a:solidFill>
              </a:rPr>
              <a:t>resemble</a:t>
            </a:r>
            <a:r>
              <a:rPr lang="en-US" sz="4000" dirty="0" smtClean="0"/>
              <a:t> </a:t>
            </a:r>
            <a:r>
              <a:rPr lang="en-US" sz="4000" dirty="0" smtClean="0">
                <a:solidFill>
                  <a:srgbClr val="FF0000"/>
                </a:solidFill>
              </a:rPr>
              <a:t>normal lymphocytes </a:t>
            </a:r>
            <a:r>
              <a:rPr lang="en-US" sz="4000" dirty="0" smtClean="0"/>
              <a:t>under the microscope, although slightly smaller, and are fragile when smeared onto a glass slide giving rise to many broken cells (</a:t>
            </a:r>
            <a:r>
              <a:rPr lang="en-US" sz="4000" dirty="0" smtClean="0">
                <a:solidFill>
                  <a:srgbClr val="FF0000"/>
                </a:solidFill>
              </a:rPr>
              <a:t>smudge cells</a:t>
            </a:r>
            <a:r>
              <a:rPr lang="en-US" sz="4000" dirty="0" smtClean="0"/>
              <a:t>).</a:t>
            </a:r>
            <a:endParaRPr lang="ar-EG"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Documents and Settings\Administrator\My Documents\My Pictures\796px-Chronic_lymphocytic_leukemia.jpg"/>
          <p:cNvPicPr>
            <a:picLocks noGrp="1" noChangeAspect="1" noChangeArrowheads="1"/>
          </p:cNvPicPr>
          <p:nvPr>
            <p:ph idx="1"/>
          </p:nvPr>
        </p:nvPicPr>
        <p:blipFill>
          <a:blip r:embed="rId2" cstate="print"/>
          <a:srcRect/>
          <a:stretch>
            <a:fillRect/>
          </a:stretch>
        </p:blipFill>
        <p:spPr bwMode="auto">
          <a:xfrm>
            <a:off x="1569778" y="1600200"/>
            <a:ext cx="6004444" cy="452596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solidFill>
                  <a:srgbClr val="FF0000"/>
                </a:solidFill>
              </a:rPr>
              <a:t>Differential diagnosis</a:t>
            </a:r>
            <a:r>
              <a:rPr lang="en-US" b="1" dirty="0" smtClean="0"/>
              <a:t/>
            </a:r>
            <a:br>
              <a:rPr lang="en-US" b="1" dirty="0" smtClean="0"/>
            </a:br>
            <a:endParaRPr lang="ar-EG" dirty="0"/>
          </a:p>
        </p:txBody>
      </p:sp>
      <p:sp>
        <p:nvSpPr>
          <p:cNvPr id="3" name="Content Placeholder 2"/>
          <p:cNvSpPr>
            <a:spLocks noGrp="1"/>
          </p:cNvSpPr>
          <p:nvPr>
            <p:ph idx="1"/>
          </p:nvPr>
        </p:nvSpPr>
        <p:spPr>
          <a:xfrm>
            <a:off x="457200" y="1600201"/>
            <a:ext cx="8229600" cy="3962400"/>
          </a:xfrm>
        </p:spPr>
        <p:txBody>
          <a:bodyPr/>
          <a:lstStyle/>
          <a:p>
            <a:pPr>
              <a:buNone/>
            </a:pPr>
            <a:r>
              <a:rPr lang="en-US" dirty="0" smtClean="0"/>
              <a:t>      </a:t>
            </a:r>
            <a:r>
              <a:rPr lang="en-US" sz="3600" dirty="0" smtClean="0"/>
              <a:t>Hematologic </a:t>
            </a:r>
            <a:r>
              <a:rPr lang="en-US" sz="3600" dirty="0" smtClean="0"/>
              <a:t>disorders that may resemble CLL in their clinical presentation, behavior, and microscopic appearance </a:t>
            </a:r>
            <a:r>
              <a:rPr lang="en-US" sz="3600" dirty="0" smtClean="0"/>
              <a:t>include: </a:t>
            </a:r>
            <a:r>
              <a:rPr lang="en-US" sz="3600" dirty="0" smtClean="0"/>
              <a:t>mantle cell lymphoma, marginal zone lymphoma, B cell </a:t>
            </a:r>
            <a:r>
              <a:rPr lang="en-US" sz="3600" dirty="0" err="1" smtClean="0"/>
              <a:t>prolymphocytic</a:t>
            </a:r>
            <a:r>
              <a:rPr lang="en-US" sz="3600" dirty="0" smtClean="0"/>
              <a:t> leukemia, and </a:t>
            </a:r>
            <a:r>
              <a:rPr lang="en-US" sz="3600" dirty="0" err="1" smtClean="0"/>
              <a:t>lymphoplasmacytic</a:t>
            </a:r>
            <a:r>
              <a:rPr lang="en-US" sz="3600" dirty="0" smtClean="0"/>
              <a:t> lymphoma</a:t>
            </a:r>
            <a:r>
              <a:rPr lang="en-US" dirty="0" smtClean="0"/>
              <a:t>.</a:t>
            </a:r>
          </a:p>
          <a:p>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1600201"/>
            <a:ext cx="8229600" cy="3505200"/>
          </a:xfrm>
        </p:spPr>
        <p:txBody>
          <a:bodyPr/>
          <a:lstStyle/>
          <a:p>
            <a:pPr>
              <a:buNone/>
            </a:pPr>
            <a:r>
              <a:rPr lang="en-US" dirty="0" smtClean="0"/>
              <a:t>       All </a:t>
            </a:r>
            <a:r>
              <a:rPr lang="en-US" dirty="0" smtClean="0"/>
              <a:t>the B cell malignancies of the blood and bone marrow can be differentiated from one another by the combination of cellular microscopic morphology, marker molecule expression, and specific tumor-associated gene defects.</a:t>
            </a:r>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a:p>
        </p:txBody>
      </p:sp>
      <p:sp>
        <p:nvSpPr>
          <p:cNvPr id="4" name="Rectangle 3"/>
          <p:cNvSpPr/>
          <p:nvPr/>
        </p:nvSpPr>
        <p:spPr>
          <a:xfrm>
            <a:off x="1371600" y="1981200"/>
            <a:ext cx="5486400" cy="3108543"/>
          </a:xfrm>
          <a:prstGeom prst="rect">
            <a:avLst/>
          </a:prstGeom>
        </p:spPr>
        <p:txBody>
          <a:bodyPr wrap="square">
            <a:spAutoFit/>
          </a:bodyPr>
          <a:lstStyle/>
          <a:p>
            <a:r>
              <a:rPr lang="en-US" sz="2800" dirty="0" smtClean="0"/>
              <a:t>A </a:t>
            </a:r>
            <a:r>
              <a:rPr lang="en-US" sz="2800" dirty="0" smtClean="0">
                <a:hlinkClick r:id="rId2" tooltip="Flow cytometer"/>
              </a:rPr>
              <a:t>flow </a:t>
            </a:r>
            <a:r>
              <a:rPr lang="en-US" sz="2800" dirty="0" err="1" smtClean="0">
                <a:hlinkClick r:id="rId2" tooltip="Flow cytometer"/>
              </a:rPr>
              <a:t>cytometer</a:t>
            </a:r>
            <a:r>
              <a:rPr lang="en-US" sz="2800" dirty="0" smtClean="0"/>
              <a:t> is necessary for cell marker analysis and the detection of genetic problems in the cells may require visualizing the DNA changes with fluorescent probes by </a:t>
            </a:r>
            <a:r>
              <a:rPr lang="en-US" sz="2800" dirty="0" smtClean="0">
                <a:hlinkClick r:id="rId3" tooltip="Fluorescent in situ hybridization"/>
              </a:rPr>
              <a:t>fluorescent in situ hybridization</a:t>
            </a:r>
            <a:r>
              <a:rPr lang="en-US" sz="2800" dirty="0" smtClean="0"/>
              <a:t> (FISH).</a:t>
            </a:r>
            <a:endParaRPr lang="ar-EG"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2209800"/>
            <a:ext cx="8229600" cy="3916363"/>
          </a:xfrm>
        </p:spPr>
        <p:txBody>
          <a:bodyPr/>
          <a:lstStyle/>
          <a:p>
            <a:r>
              <a:rPr lang="en-US" dirty="0" smtClean="0">
                <a:solidFill>
                  <a:srgbClr val="FF0000"/>
                </a:solidFill>
              </a:rPr>
              <a:t>is the most common type of </a:t>
            </a:r>
            <a:r>
              <a:rPr lang="en-US" dirty="0" smtClean="0">
                <a:solidFill>
                  <a:srgbClr val="FF0000"/>
                </a:solidFill>
                <a:hlinkClick r:id="rId2" tooltip="Leukemia"/>
              </a:rPr>
              <a:t>leukemia</a:t>
            </a:r>
            <a:r>
              <a:rPr lang="en-US" dirty="0" smtClean="0">
                <a:solidFill>
                  <a:srgbClr val="FF0000"/>
                </a:solidFill>
              </a:rPr>
              <a:t>. </a:t>
            </a:r>
            <a:r>
              <a:rPr lang="en-US" dirty="0" smtClean="0">
                <a:solidFill>
                  <a:srgbClr val="FF0000"/>
                </a:solidFill>
              </a:rPr>
              <a:t>CLL involves a particular subtype of white blood cells, which is a </a:t>
            </a:r>
            <a:r>
              <a:rPr lang="en-US" dirty="0" smtClean="0">
                <a:solidFill>
                  <a:srgbClr val="FF0000"/>
                </a:solidFill>
                <a:hlinkClick r:id="rId3" tooltip="Lymphocyte"/>
              </a:rPr>
              <a:t>lymphocyte</a:t>
            </a:r>
            <a:r>
              <a:rPr lang="en-US" dirty="0" smtClean="0">
                <a:solidFill>
                  <a:srgbClr val="FF0000"/>
                </a:solidFill>
              </a:rPr>
              <a:t> called a </a:t>
            </a:r>
            <a:r>
              <a:rPr lang="en-US" dirty="0" smtClean="0">
                <a:solidFill>
                  <a:srgbClr val="FF0000"/>
                </a:solidFill>
                <a:hlinkClick r:id="rId4" tooltip="B cell"/>
              </a:rPr>
              <a:t>B cell</a:t>
            </a:r>
            <a:r>
              <a:rPr lang="en-US" dirty="0" smtClean="0">
                <a:solidFill>
                  <a:srgbClr val="FF0000"/>
                </a:solidFill>
              </a:rPr>
              <a:t>. </a:t>
            </a:r>
            <a:endParaRPr lang="ar-EG"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7163" y="1295398"/>
          <a:ext cx="8927420" cy="7589776"/>
        </p:xfrm>
        <a:graphic>
          <a:graphicData uri="http://schemas.openxmlformats.org/drawingml/2006/table">
            <a:tbl>
              <a:tblPr rtl="1"/>
              <a:tblGrid>
                <a:gridCol w="3153683"/>
                <a:gridCol w="2982232"/>
                <a:gridCol w="2791505"/>
              </a:tblGrid>
              <a:tr h="5878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FFFF"/>
                          </a:solidFill>
                          <a:effectLst/>
                          <a:latin typeface="Times New Roman" pitchFamily="18" charset="0"/>
                          <a:cs typeface="Times New Roman" pitchFamily="18" charset="0"/>
                        </a:rPr>
                        <a:t>CLL</a:t>
                      </a:r>
                      <a:endParaRPr kumimoji="0" lang="en-US" sz="3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Mentioned before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EG" sz="32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Times New Roman" pitchFamily="18" charset="0"/>
                          <a:cs typeface="Times New Roman" pitchFamily="18" charset="0"/>
                        </a:rPr>
                        <a:t>&gt;45</a:t>
                      </a:r>
                      <a:endParaRPr kumimoji="0" lang="en-US" sz="2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Age (years)</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Times New Roman" pitchFamily="18" charset="0"/>
                          <a:cs typeface="Times New Roman" pitchFamily="18" charset="0"/>
                        </a:rPr>
                        <a:t>slow may be years</a:t>
                      </a:r>
                      <a:endParaRPr kumimoji="0" lang="en-US" sz="2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course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less marked</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Spleen</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6497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Times New Roman" pitchFamily="18" charset="0"/>
                          <a:cs typeface="Times New Roman" pitchFamily="18" charset="0"/>
                        </a:rPr>
                        <a:t>early</a:t>
                      </a:r>
                      <a:endParaRPr kumimoji="0" lang="en-US" sz="2000" b="1" i="0" u="none" strike="noStrike" cap="none" normalizeH="0" baseline="0" dirty="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Mentioned before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Lymph nodes</a:t>
                      </a:r>
                      <a:endParaRPr kumimoji="0" lang="en-US" sz="1400" b="1" i="0" u="none" strike="noStrike" cap="none" normalizeH="0" baseline="0" dirty="0" smtClean="0">
                        <a:ln>
                          <a:noFill/>
                        </a:ln>
                        <a:solidFill>
                          <a:srgbClr val="FFFF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enlargement</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common and early</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Press, symptoms</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uncommon</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Tender bones</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14018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less common</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bleeding tendency</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less common</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Mentioned before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Pallor</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3712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Times New Roman" pitchFamily="18" charset="0"/>
                          <a:cs typeface="Times New Roman" pitchFamily="18" charset="0"/>
                        </a:rPr>
                        <a:t>less common</a:t>
                      </a:r>
                      <a:endParaRPr kumimoji="0" lang="en-US" sz="2000" b="1" i="0" u="none" strike="noStrike" cap="none" normalizeH="0" baseline="0" smtClean="0">
                        <a:ln>
                          <a:noFill/>
                        </a:ln>
                        <a:solidFill>
                          <a:srgbClr val="FFFFFF"/>
                        </a:solidFill>
                        <a:effectLst/>
                        <a:latin typeface="Times New Roman" pitchFamily="18" charset="0"/>
                        <a:cs typeface="Times New Roman" pitchFamily="18" charset="0"/>
                      </a:endParaRPr>
                    </a:p>
                  </a:txBody>
                  <a:tcPr anchor="ct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fever</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5878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EG" sz="3200" b="1" i="0" u="none" strike="noStrike" cap="none" normalizeH="0" baseline="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dirty="0"/>
                    </a:p>
                  </a:txBody>
                  <a:tcPr>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Blood picture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5878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EG" sz="32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tc>
                <a:tc>
                  <a:txBody>
                    <a:bodyPr/>
                    <a:lstStyle/>
                    <a:p>
                      <a:endParaRPr lang="ar-EG"/>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5878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EG" sz="32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Mentioned before</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tcPr>
                </a:tc>
                <a:tc>
                  <a:txBody>
                    <a:bodyPr/>
                    <a:lstStyle/>
                    <a:p>
                      <a:endParaRPr lang="ar-EG" dirty="0"/>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r h="58785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ar-EG" sz="32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c vMerge="1">
                  <a:txBody>
                    <a:bodyPr/>
                    <a:lstStyle/>
                    <a:p>
                      <a:pPr rtl="1"/>
                      <a:endParaRPr lang="ar-EG"/>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Times New Roman" pitchFamily="18" charset="0"/>
                          <a:cs typeface="Times New Roman" pitchFamily="18" charset="0"/>
                        </a:rPr>
                        <a:t>liver biopsy</a:t>
                      </a:r>
                      <a:endParaRPr kumimoji="0" lang="en-US" sz="24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28575" cap="flat" cmpd="sng" algn="ctr">
                      <a:solidFill>
                        <a:srgbClr val="FFFF00"/>
                      </a:solidFill>
                      <a:prstDash val="solid"/>
                      <a:round/>
                      <a:headEnd type="none" w="med" len="med"/>
                      <a:tailEnd type="none" w="med" len="med"/>
                    </a:lnL>
                    <a:lnR w="28575" cap="flat" cmpd="sng" algn="ctr">
                      <a:solidFill>
                        <a:srgbClr val="FFFF00"/>
                      </a:solidFill>
                      <a:prstDash val="solid"/>
                      <a:round/>
                      <a:headEnd type="none" w="med" len="med"/>
                      <a:tailEnd type="none" w="med" len="med"/>
                    </a:lnR>
                    <a:lnT w="28575" cap="flat" cmpd="sng" algn="ctr">
                      <a:solidFill>
                        <a:srgbClr val="FFFF00"/>
                      </a:solidFill>
                      <a:prstDash val="solid"/>
                      <a:round/>
                      <a:headEnd type="none" w="med" len="med"/>
                      <a:tailEnd type="none" w="med" len="med"/>
                    </a:lnT>
                    <a:lnB w="28575" cap="flat" cmpd="sng" algn="ctr">
                      <a:solidFill>
                        <a:srgbClr val="FFFF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Monoclonal B-cell </a:t>
            </a:r>
            <a:r>
              <a:rPr lang="en-US" b="1" dirty="0" err="1" smtClean="0"/>
              <a:t>lymphocytosis</a:t>
            </a:r>
            <a:r>
              <a:rPr lang="en-US" dirty="0" smtClean="0"/>
              <a:t> (</a:t>
            </a:r>
            <a:r>
              <a:rPr lang="en-US" b="1" dirty="0" smtClean="0"/>
              <a:t>MBL</a:t>
            </a:r>
            <a:r>
              <a:rPr lang="en-US" dirty="0" smtClean="0"/>
              <a:t>)</a:t>
            </a:r>
            <a:endParaRPr lang="ar-EG" dirty="0"/>
          </a:p>
        </p:txBody>
      </p:sp>
      <p:sp>
        <p:nvSpPr>
          <p:cNvPr id="3" name="Content Placeholder 2"/>
          <p:cNvSpPr>
            <a:spLocks noGrp="1"/>
          </p:cNvSpPr>
          <p:nvPr>
            <p:ph idx="1"/>
          </p:nvPr>
        </p:nvSpPr>
        <p:spPr/>
        <p:txBody>
          <a:bodyPr>
            <a:normAutofit lnSpcReduction="10000"/>
          </a:bodyPr>
          <a:lstStyle/>
          <a:p>
            <a:r>
              <a:rPr lang="en-US" dirty="0" smtClean="0"/>
              <a:t>indicate a monoclonal B cell population in a person with less than 5000 B lymphocytes per </a:t>
            </a:r>
            <a:r>
              <a:rPr lang="en-US" dirty="0" smtClean="0">
                <a:hlinkClick r:id="rId2" action="ppaction://hlinkfile" tooltip="Milliliter"/>
              </a:rPr>
              <a:t>milliliter</a:t>
            </a:r>
            <a:r>
              <a:rPr lang="en-US" dirty="0" smtClean="0"/>
              <a:t> (or 5.0 x 10</a:t>
            </a:r>
            <a:r>
              <a:rPr lang="en-US" baseline="30000" dirty="0" smtClean="0"/>
              <a:t>9</a:t>
            </a:r>
            <a:r>
              <a:rPr lang="en-US" dirty="0" smtClean="0"/>
              <a:t> B lymphocytes/L), no </a:t>
            </a:r>
            <a:r>
              <a:rPr lang="en-US" dirty="0" smtClean="0">
                <a:hlinkClick r:id="rId3" action="ppaction://hlinkfile" tooltip="Lymphadenopathy"/>
              </a:rPr>
              <a:t>enlarged lymph nodes</a:t>
            </a:r>
            <a:r>
              <a:rPr lang="en-US" dirty="0" smtClean="0"/>
              <a:t> or </a:t>
            </a:r>
            <a:r>
              <a:rPr lang="en-US" dirty="0" smtClean="0">
                <a:hlinkClick r:id="rId4" action="ppaction://hlinkfile" tooltip="Hepatosplenomegaly"/>
              </a:rPr>
              <a:t>enlarged liver and/or spleen</a:t>
            </a:r>
            <a:r>
              <a:rPr lang="en-US" dirty="0" smtClean="0"/>
              <a:t> or other indications of a </a:t>
            </a:r>
            <a:r>
              <a:rPr lang="en-US" dirty="0" err="1" smtClean="0"/>
              <a:t>lymphoproliferative</a:t>
            </a:r>
            <a:r>
              <a:rPr lang="en-US" dirty="0" smtClean="0"/>
              <a:t> disorder</a:t>
            </a:r>
            <a:r>
              <a:rPr lang="en-US" dirty="0" smtClean="0"/>
              <a:t>.</a:t>
            </a:r>
            <a:endParaRPr lang="en-US" dirty="0" smtClean="0"/>
          </a:p>
          <a:p>
            <a:r>
              <a:rPr lang="en-US" dirty="0" smtClean="0"/>
              <a:t>MBL has been found in less than 1% of </a:t>
            </a:r>
            <a:r>
              <a:rPr lang="en-US" dirty="0" smtClean="0">
                <a:hlinkClick r:id="rId5" action="ppaction://hlinkfile" tooltip="Asymptomatic"/>
              </a:rPr>
              <a:t>asymptomatic</a:t>
            </a:r>
            <a:r>
              <a:rPr lang="en-US" dirty="0" smtClean="0"/>
              <a:t> adults under age 40, and in around 5% of adults older than 60</a:t>
            </a:r>
          </a:p>
          <a:p>
            <a:endParaRPr lang="ar-E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en-US" dirty="0" smtClean="0"/>
              <a:t>Recent studies suggest that CLL is very often preceded by MBL</a:t>
            </a:r>
            <a:r>
              <a:rPr lang="en-US" dirty="0" smtClean="0"/>
              <a:t>, </a:t>
            </a:r>
            <a:r>
              <a:rPr lang="en-US" dirty="0" smtClean="0"/>
              <a:t>and that MBL progresses to CLL requiring treatment at a rate of around 1-2% per year</a:t>
            </a:r>
            <a:r>
              <a:rPr lang="en-US" dirty="0" smtClean="0"/>
              <a:t>. </a:t>
            </a:r>
            <a:r>
              <a:rPr lang="en-US" dirty="0" smtClean="0"/>
              <a:t>Advancing age and high initial B cell count predispose to progression from MBL to CLL; however, only a small fraction of people with MBL die because of CLL</a:t>
            </a:r>
            <a:r>
              <a:rPr lang="en-US" dirty="0" smtClean="0"/>
              <a:t>.</a:t>
            </a:r>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buNone/>
            </a:pPr>
            <a:r>
              <a:rPr lang="en-US" dirty="0" smtClean="0"/>
              <a:t>        </a:t>
            </a:r>
            <a:r>
              <a:rPr lang="en-US" sz="4400" dirty="0" smtClean="0"/>
              <a:t>Thus</a:t>
            </a:r>
            <a:r>
              <a:rPr lang="en-US" sz="4400" dirty="0" smtClean="0"/>
              <a:t>, MBL could be regarded as a </a:t>
            </a:r>
            <a:r>
              <a:rPr lang="en-US" sz="4400" dirty="0" smtClean="0">
                <a:hlinkClick r:id="rId2" action="ppaction://hlinkfile" tooltip="Premalignant condition"/>
              </a:rPr>
              <a:t>premalignant condition</a:t>
            </a:r>
            <a:r>
              <a:rPr lang="en-US" sz="4400" dirty="0" smtClean="0"/>
              <a:t> from which some cases progress to CLL </a:t>
            </a:r>
            <a:r>
              <a:rPr lang="en-US" sz="4400" dirty="0" smtClean="0"/>
              <a:t>.</a:t>
            </a:r>
            <a:r>
              <a:rPr lang="en-US" sz="4400" dirty="0" smtClean="0"/>
              <a:t> </a:t>
            </a:r>
            <a:r>
              <a:rPr lang="en-US" sz="4400" dirty="0" smtClean="0"/>
              <a:t>No treatment is required, but follow-up might be able to detect new diagnoses of CLL.</a:t>
            </a:r>
            <a:endParaRPr lang="ar-EG" sz="4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tooltip="B cell prolymphocytic leukemia"/>
              </a:rPr>
              <a:t>B cell </a:t>
            </a:r>
            <a:r>
              <a:rPr lang="en-US" dirty="0" err="1" smtClean="0">
                <a:hlinkClick r:id="rId2" tooltip="B cell prolymphocytic leukemia"/>
              </a:rPr>
              <a:t>prolymphocytic</a:t>
            </a:r>
            <a:r>
              <a:rPr lang="en-US" dirty="0" smtClean="0">
                <a:hlinkClick r:id="rId2" tooltip="B cell prolymphocytic leukemia"/>
              </a:rPr>
              <a:t> leukemia</a:t>
            </a:r>
            <a:endParaRPr lang="ar-EG" dirty="0"/>
          </a:p>
        </p:txBody>
      </p:sp>
      <p:sp>
        <p:nvSpPr>
          <p:cNvPr id="3" name="Content Placeholder 2"/>
          <p:cNvSpPr>
            <a:spLocks noGrp="1"/>
          </p:cNvSpPr>
          <p:nvPr>
            <p:ph idx="1"/>
          </p:nvPr>
        </p:nvSpPr>
        <p:spPr/>
        <p:txBody>
          <a:bodyPr/>
          <a:lstStyle/>
          <a:p>
            <a:pPr>
              <a:buNone/>
            </a:pPr>
            <a:r>
              <a:rPr lang="en-US" dirty="0" smtClean="0"/>
              <a:t>       (</a:t>
            </a:r>
            <a:r>
              <a:rPr lang="en-US" dirty="0" smtClean="0"/>
              <a:t>B PLL), is a related but more aggressive disorder, has cells with similar phenotype but that are significantly larger than normal lymphocytes and have a prominent nucleolus. The distinction is important as the prognosis and therapy differs from CLL.</a:t>
            </a:r>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tooltip="Hairy cell leukemia"/>
              </a:rPr>
              <a:t>Hairy cell leukemia</a:t>
            </a:r>
            <a:endParaRPr lang="ar-EG" dirty="0"/>
          </a:p>
        </p:txBody>
      </p:sp>
      <p:sp>
        <p:nvSpPr>
          <p:cNvPr id="3" name="Content Placeholder 2"/>
          <p:cNvSpPr>
            <a:spLocks noGrp="1"/>
          </p:cNvSpPr>
          <p:nvPr>
            <p:ph idx="1"/>
          </p:nvPr>
        </p:nvSpPr>
        <p:spPr/>
        <p:txBody>
          <a:bodyPr/>
          <a:lstStyle/>
          <a:p>
            <a:pPr>
              <a:buNone/>
            </a:pPr>
            <a:r>
              <a:rPr lang="en-US" dirty="0" smtClean="0"/>
              <a:t>      is </a:t>
            </a:r>
            <a:r>
              <a:rPr lang="en-US" dirty="0" smtClean="0"/>
              <a:t>also a neoplasm of B lymphocytes but the </a:t>
            </a:r>
            <a:r>
              <a:rPr lang="en-US" dirty="0" err="1" smtClean="0"/>
              <a:t>neoplastic</a:t>
            </a:r>
            <a:r>
              <a:rPr lang="en-US" dirty="0" smtClean="0"/>
              <a:t> cells have a distinct morphology under the microscope (hairy cell leukemia cells have delicate, hair-like projections on their surface) and unique marker molecule expression.</a:t>
            </a:r>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staging</a:t>
            </a:r>
            <a:endParaRPr lang="ar-EG" dirty="0"/>
          </a:p>
        </p:txBody>
      </p:sp>
      <p:sp>
        <p:nvSpPr>
          <p:cNvPr id="3" name="Content Placeholder 2"/>
          <p:cNvSpPr>
            <a:spLocks noGrp="1"/>
          </p:cNvSpPr>
          <p:nvPr>
            <p:ph idx="1"/>
          </p:nvPr>
        </p:nvSpPr>
        <p:spPr/>
        <p:txBody>
          <a:bodyPr/>
          <a:lstStyle/>
          <a:p>
            <a:pPr>
              <a:buNone/>
            </a:pPr>
            <a:endParaRPr lang="en-US" b="1" dirty="0" smtClean="0"/>
          </a:p>
          <a:p>
            <a:pPr>
              <a:buNone/>
            </a:pPr>
            <a:r>
              <a:rPr lang="en-US" dirty="0" smtClean="0"/>
              <a:t>        Staging</a:t>
            </a:r>
            <a:r>
              <a:rPr lang="en-US" dirty="0" smtClean="0"/>
              <a:t>, determining the extent of the disease, is done with the </a:t>
            </a:r>
            <a:r>
              <a:rPr lang="en-US" dirty="0" err="1" smtClean="0"/>
              <a:t>Rai</a:t>
            </a:r>
            <a:r>
              <a:rPr lang="en-US" dirty="0" smtClean="0"/>
              <a:t> staging system or the </a:t>
            </a:r>
            <a:r>
              <a:rPr lang="en-US" dirty="0" err="1" smtClean="0"/>
              <a:t>Binet</a:t>
            </a:r>
            <a:r>
              <a:rPr lang="en-US" dirty="0" smtClean="0"/>
              <a:t> classification </a:t>
            </a:r>
            <a:r>
              <a:rPr lang="en-US" dirty="0" smtClean="0"/>
              <a:t> </a:t>
            </a:r>
            <a:r>
              <a:rPr lang="en-US" dirty="0" smtClean="0"/>
              <a:t>and is based primarily on the presence, or not, of a low platelet or red cell count. Early stage disease does not need to be treated.</a:t>
            </a:r>
          </a:p>
          <a:p>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buNone/>
            </a:pPr>
            <a:r>
              <a:rPr lang="en-US" dirty="0" smtClean="0"/>
              <a:t>        Staging </a:t>
            </a:r>
            <a:r>
              <a:rPr lang="en-US" dirty="0" smtClean="0"/>
              <a:t>is useful in chronic lymphocytic leukemia (CLL) to predict prognosis and also to stratify patients to achieve comparisons for interpreting specific treatment results. </a:t>
            </a:r>
            <a:r>
              <a:rPr lang="en-US" u="sng" dirty="0" smtClean="0">
                <a:solidFill>
                  <a:srgbClr val="FF0000"/>
                </a:solidFill>
              </a:rPr>
              <a:t>Anemia and thrombocytopenia are the major adverse prognostic variables. </a:t>
            </a:r>
          </a:p>
          <a:p>
            <a:pPr>
              <a:buNone/>
            </a:pPr>
            <a:endParaRPr lang="en-US" dirty="0" smtClean="0"/>
          </a:p>
          <a:p>
            <a:endParaRPr lang="ar-EG"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Rai</a:t>
            </a:r>
            <a:r>
              <a:rPr lang="en-US" dirty="0" smtClean="0">
                <a:solidFill>
                  <a:srgbClr val="FF0000"/>
                </a:solidFill>
              </a:rPr>
              <a:t> Staging System</a:t>
            </a:r>
            <a:endParaRPr lang="ar-EG" dirty="0">
              <a:solidFill>
                <a:srgbClr val="FF0000"/>
              </a:solidFill>
            </a:endParaRPr>
          </a:p>
        </p:txBody>
      </p:sp>
      <p:sp>
        <p:nvSpPr>
          <p:cNvPr id="3" name="Content Placeholder 2"/>
          <p:cNvSpPr>
            <a:spLocks noGrp="1"/>
          </p:cNvSpPr>
          <p:nvPr>
            <p:ph idx="1"/>
          </p:nvPr>
        </p:nvSpPr>
        <p:spPr>
          <a:xfrm>
            <a:off x="457200" y="1600201"/>
            <a:ext cx="8229600" cy="4191000"/>
          </a:xfrm>
        </p:spPr>
        <p:txBody>
          <a:bodyPr>
            <a:normAutofit fontScale="25000" lnSpcReduction="20000"/>
          </a:bodyPr>
          <a:lstStyle/>
          <a:p>
            <a:pPr>
              <a:buNone/>
            </a:pPr>
            <a:r>
              <a:rPr lang="en-US" dirty="0" smtClean="0"/>
              <a:t> </a:t>
            </a:r>
            <a:r>
              <a:rPr lang="en-US" dirty="0" smtClean="0"/>
              <a:t/>
            </a:r>
            <a:br>
              <a:rPr lang="en-US" dirty="0" smtClean="0"/>
            </a:br>
            <a:r>
              <a:rPr lang="en-US" dirty="0" smtClean="0"/>
              <a:t/>
            </a:r>
            <a:br>
              <a:rPr lang="en-US" dirty="0" smtClean="0"/>
            </a:br>
            <a:r>
              <a:rPr lang="en-US" sz="7200" b="1" dirty="0" smtClean="0"/>
              <a:t>Stage 0</a:t>
            </a:r>
            <a:r>
              <a:rPr lang="en-US" sz="7200" dirty="0" smtClean="0"/>
              <a:t> </a:t>
            </a:r>
          </a:p>
          <a:p>
            <a:r>
              <a:rPr lang="en-US" sz="7200" dirty="0" smtClean="0"/>
              <a:t>Stage 0 CLL is characterized by absolute </a:t>
            </a:r>
            <a:r>
              <a:rPr lang="en-US" sz="7200" dirty="0" err="1" smtClean="0"/>
              <a:t>lymphocytosis</a:t>
            </a:r>
            <a:r>
              <a:rPr lang="en-US" sz="7200" dirty="0" smtClean="0"/>
              <a:t> (&gt;15,000/mm</a:t>
            </a:r>
            <a:r>
              <a:rPr lang="en-US" sz="7200" baseline="30000" dirty="0" smtClean="0"/>
              <a:t>3</a:t>
            </a:r>
            <a:r>
              <a:rPr lang="en-US" sz="7200" dirty="0" smtClean="0"/>
              <a:t>) </a:t>
            </a:r>
            <a:r>
              <a:rPr lang="en-US" sz="7200" dirty="0" smtClean="0"/>
              <a:t>only</a:t>
            </a:r>
            <a:r>
              <a:rPr lang="en-US" sz="7200" dirty="0" smtClean="0"/>
              <a:t> </a:t>
            </a:r>
            <a:endParaRPr lang="en-US" sz="7200" dirty="0" smtClean="0"/>
          </a:p>
          <a:p>
            <a:r>
              <a:rPr lang="en-US" sz="7200" b="1" dirty="0" smtClean="0"/>
              <a:t>Stage I</a:t>
            </a:r>
            <a:r>
              <a:rPr lang="en-US" sz="7200" dirty="0" smtClean="0"/>
              <a:t> </a:t>
            </a:r>
          </a:p>
          <a:p>
            <a:r>
              <a:rPr lang="en-US" sz="7200" dirty="0" smtClean="0"/>
              <a:t>Stage I CLL is characterized by absolute </a:t>
            </a:r>
            <a:r>
              <a:rPr lang="en-US" sz="7200" dirty="0" err="1" smtClean="0"/>
              <a:t>lymphocytosis</a:t>
            </a:r>
            <a:r>
              <a:rPr lang="en-US" sz="7200" dirty="0" smtClean="0"/>
              <a:t> with </a:t>
            </a:r>
            <a:r>
              <a:rPr lang="en-US" sz="7200" dirty="0" err="1" smtClean="0"/>
              <a:t>lymphadenopathy</a:t>
            </a:r>
            <a:r>
              <a:rPr lang="en-US" sz="7200" dirty="0" smtClean="0"/>
              <a:t> without </a:t>
            </a:r>
            <a:r>
              <a:rPr lang="en-US" sz="7200" dirty="0" err="1" smtClean="0"/>
              <a:t>hepatosplenomegaly</a:t>
            </a:r>
            <a:r>
              <a:rPr lang="en-US" sz="7200" dirty="0" smtClean="0"/>
              <a:t>, anemia, or thrombocytopenia. </a:t>
            </a:r>
          </a:p>
          <a:p>
            <a:r>
              <a:rPr lang="en-US" sz="7200" b="1" dirty="0" smtClean="0"/>
              <a:t>Stage II</a:t>
            </a:r>
            <a:r>
              <a:rPr lang="en-US" sz="7200" dirty="0" smtClean="0"/>
              <a:t> </a:t>
            </a:r>
          </a:p>
          <a:p>
            <a:r>
              <a:rPr lang="en-US" sz="7200" dirty="0" smtClean="0"/>
              <a:t>Stage II CLL is characterized by absolute </a:t>
            </a:r>
            <a:r>
              <a:rPr lang="en-US" sz="7200" dirty="0" err="1" smtClean="0"/>
              <a:t>lymphocytosis</a:t>
            </a:r>
            <a:r>
              <a:rPr lang="en-US" sz="7200" dirty="0" smtClean="0"/>
              <a:t> with either </a:t>
            </a:r>
            <a:r>
              <a:rPr lang="en-US" sz="7200" dirty="0" err="1" smtClean="0"/>
              <a:t>hepatomegaly</a:t>
            </a:r>
            <a:r>
              <a:rPr lang="en-US" sz="7200" dirty="0" smtClean="0"/>
              <a:t> or </a:t>
            </a:r>
            <a:r>
              <a:rPr lang="en-US" sz="7200" dirty="0" err="1" smtClean="0"/>
              <a:t>splenomegaly</a:t>
            </a:r>
            <a:r>
              <a:rPr lang="en-US" sz="7200" dirty="0" smtClean="0"/>
              <a:t> with or without </a:t>
            </a:r>
            <a:r>
              <a:rPr lang="en-US" sz="7200" dirty="0" err="1" smtClean="0"/>
              <a:t>lymphadenopathy</a:t>
            </a:r>
            <a:r>
              <a:rPr lang="en-US" sz="7200" dirty="0" smtClean="0"/>
              <a:t>. </a:t>
            </a:r>
          </a:p>
          <a:p>
            <a:r>
              <a:rPr lang="en-US" sz="7200" b="1" dirty="0" smtClean="0"/>
              <a:t>Stage III</a:t>
            </a:r>
            <a:r>
              <a:rPr lang="en-US" sz="7200" dirty="0" smtClean="0"/>
              <a:t> </a:t>
            </a:r>
          </a:p>
          <a:p>
            <a:r>
              <a:rPr lang="en-US" sz="7200" dirty="0" smtClean="0"/>
              <a:t>Stage III CLL is characterized by absolute </a:t>
            </a:r>
            <a:r>
              <a:rPr lang="en-US" sz="7200" dirty="0" err="1" smtClean="0"/>
              <a:t>lymphocytosis</a:t>
            </a:r>
            <a:r>
              <a:rPr lang="en-US" sz="7200" dirty="0" smtClean="0"/>
              <a:t> and anemia (hemoglobin &lt;11 g/</a:t>
            </a:r>
            <a:r>
              <a:rPr lang="en-US" sz="7200" dirty="0" err="1" smtClean="0"/>
              <a:t>dL</a:t>
            </a:r>
            <a:r>
              <a:rPr lang="en-US" sz="7200" dirty="0" smtClean="0"/>
              <a:t>) with or without </a:t>
            </a:r>
            <a:r>
              <a:rPr lang="en-US" sz="7200" dirty="0" err="1" smtClean="0"/>
              <a:t>lymphadenopathy</a:t>
            </a:r>
            <a:r>
              <a:rPr lang="en-US" sz="7200" dirty="0" smtClean="0"/>
              <a:t>, </a:t>
            </a:r>
            <a:r>
              <a:rPr lang="en-US" sz="7200" dirty="0" err="1" smtClean="0"/>
              <a:t>hepatomegaly</a:t>
            </a:r>
            <a:r>
              <a:rPr lang="en-US" sz="7200" dirty="0" smtClean="0"/>
              <a:t>, or </a:t>
            </a:r>
            <a:r>
              <a:rPr lang="en-US" sz="7200" dirty="0" err="1" smtClean="0"/>
              <a:t>splenomegaly</a:t>
            </a:r>
            <a:r>
              <a:rPr lang="en-US" sz="7200" dirty="0" smtClean="0"/>
              <a:t>. </a:t>
            </a:r>
          </a:p>
          <a:p>
            <a:r>
              <a:rPr lang="en-US" sz="7200" b="1" dirty="0" smtClean="0"/>
              <a:t>Stage IV</a:t>
            </a:r>
            <a:r>
              <a:rPr lang="en-US" sz="7200" dirty="0" smtClean="0"/>
              <a:t> </a:t>
            </a:r>
          </a:p>
          <a:p>
            <a:r>
              <a:rPr lang="en-US" sz="7200" dirty="0" smtClean="0"/>
              <a:t>Stage IV CLL is characterized by absolute </a:t>
            </a:r>
            <a:r>
              <a:rPr lang="en-US" sz="7200" dirty="0" err="1" smtClean="0"/>
              <a:t>lymphocytosis</a:t>
            </a:r>
            <a:r>
              <a:rPr lang="en-US" sz="7200" dirty="0" smtClean="0"/>
              <a:t> and thrombocytopenia (&lt;100,000/mm</a:t>
            </a:r>
            <a:r>
              <a:rPr lang="en-US" sz="7200" baseline="30000" dirty="0" smtClean="0"/>
              <a:t>3</a:t>
            </a:r>
            <a:r>
              <a:rPr lang="en-US" sz="7200" dirty="0" smtClean="0"/>
              <a:t>) with or without </a:t>
            </a:r>
            <a:r>
              <a:rPr lang="en-US" sz="7200" dirty="0" err="1" smtClean="0"/>
              <a:t>lymphadenopathy</a:t>
            </a:r>
            <a:r>
              <a:rPr lang="en-US" sz="7200" dirty="0" smtClean="0"/>
              <a:t>, </a:t>
            </a:r>
            <a:r>
              <a:rPr lang="en-US" sz="7200" dirty="0" err="1" smtClean="0"/>
              <a:t>hepatomegaly</a:t>
            </a:r>
            <a:r>
              <a:rPr lang="en-US" sz="7200" dirty="0" smtClean="0"/>
              <a:t>, </a:t>
            </a:r>
            <a:r>
              <a:rPr lang="en-US" sz="7200" dirty="0" err="1" smtClean="0"/>
              <a:t>splenomegaly</a:t>
            </a:r>
            <a:r>
              <a:rPr lang="en-US" sz="7200" dirty="0" smtClean="0"/>
              <a:t>, or anemia. </a:t>
            </a:r>
          </a:p>
          <a:p>
            <a:r>
              <a:rPr lang="en-US" sz="7200" dirty="0" err="1" smtClean="0"/>
              <a:t>Binet</a:t>
            </a:r>
            <a:r>
              <a:rPr lang="en-US" sz="7200" dirty="0" smtClean="0"/>
              <a:t> Classification</a:t>
            </a:r>
            <a:endParaRPr lang="ar-EG" sz="7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Binet</a:t>
            </a:r>
            <a:r>
              <a:rPr lang="en-US" dirty="0" smtClean="0">
                <a:solidFill>
                  <a:srgbClr val="FF0000"/>
                </a:solidFill>
              </a:rPr>
              <a:t> Classification</a:t>
            </a:r>
            <a:endParaRPr lang="ar-EG"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Clinical stage A*</a:t>
            </a:r>
            <a:r>
              <a:rPr lang="en-US" dirty="0" smtClean="0"/>
              <a:t> </a:t>
            </a:r>
          </a:p>
          <a:p>
            <a:r>
              <a:rPr lang="en-US" dirty="0" smtClean="0"/>
              <a:t>Clinical stage A CLL is characterized by no anemia or thrombocytopenia and fewer than three areas of lymphoid involvement (</a:t>
            </a:r>
            <a:r>
              <a:rPr lang="en-US" dirty="0" err="1" smtClean="0"/>
              <a:t>Rai</a:t>
            </a:r>
            <a:r>
              <a:rPr lang="en-US" dirty="0" smtClean="0"/>
              <a:t> stages 0, I, and II).</a:t>
            </a:r>
          </a:p>
          <a:p>
            <a:r>
              <a:rPr lang="en-US" b="1" dirty="0" smtClean="0"/>
              <a:t>Clinical stage B*</a:t>
            </a:r>
            <a:r>
              <a:rPr lang="en-US" dirty="0" smtClean="0"/>
              <a:t> </a:t>
            </a:r>
          </a:p>
          <a:p>
            <a:r>
              <a:rPr lang="en-US" dirty="0" smtClean="0"/>
              <a:t>Clinical stage B CLL is characterized by no anemia or thrombocytopenia with three or more areas of lymphoid involvement (</a:t>
            </a:r>
            <a:r>
              <a:rPr lang="en-US" dirty="0" err="1" smtClean="0"/>
              <a:t>Rai</a:t>
            </a:r>
            <a:r>
              <a:rPr lang="en-US" dirty="0" smtClean="0"/>
              <a:t> stages I and II).</a:t>
            </a:r>
          </a:p>
          <a:p>
            <a:r>
              <a:rPr lang="en-US" b="1" dirty="0" smtClean="0"/>
              <a:t>Clinical stage C</a:t>
            </a:r>
            <a:r>
              <a:rPr lang="en-US" dirty="0" smtClean="0"/>
              <a:t> </a:t>
            </a:r>
          </a:p>
          <a:p>
            <a:r>
              <a:rPr lang="en-US" dirty="0" smtClean="0"/>
              <a:t>Clinical stage C CLL is characterized by anemia and/or thrombocytopenia regardless of the number of areas of lymphoid enlargement (</a:t>
            </a:r>
            <a:r>
              <a:rPr lang="en-US" dirty="0" err="1" smtClean="0"/>
              <a:t>Rai</a:t>
            </a:r>
            <a:r>
              <a:rPr lang="en-US" dirty="0" smtClean="0"/>
              <a:t> stages III and IV).</a:t>
            </a:r>
          </a:p>
          <a:p>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2438400"/>
            <a:ext cx="8229600" cy="3687763"/>
          </a:xfrm>
        </p:spPr>
        <p:txBody>
          <a:bodyPr/>
          <a:lstStyle/>
          <a:p>
            <a:pPr>
              <a:buNone/>
            </a:pPr>
            <a:r>
              <a:rPr lang="en-US" dirty="0" smtClean="0"/>
              <a:t>      </a:t>
            </a:r>
            <a:r>
              <a:rPr lang="en-US" sz="4400" dirty="0" smtClean="0">
                <a:solidFill>
                  <a:srgbClr val="FF0000"/>
                </a:solidFill>
              </a:rPr>
              <a:t>The </a:t>
            </a:r>
            <a:r>
              <a:rPr lang="en-US" sz="4400" dirty="0" smtClean="0">
                <a:solidFill>
                  <a:srgbClr val="FF0000"/>
                </a:solidFill>
              </a:rPr>
              <a:t>definition of CLL includes &gt;5000 CLL-phenotype </a:t>
            </a:r>
            <a:r>
              <a:rPr lang="en-US" sz="4400" dirty="0" smtClean="0">
                <a:solidFill>
                  <a:srgbClr val="FF0000"/>
                </a:solidFill>
                <a:hlinkClick r:id="rId2" action="ppaction://hlinkfile" tooltip="B-cell"/>
              </a:rPr>
              <a:t>B-cell</a:t>
            </a:r>
            <a:r>
              <a:rPr lang="en-US" sz="4400" dirty="0" smtClean="0">
                <a:solidFill>
                  <a:srgbClr val="FF0000"/>
                </a:solidFill>
              </a:rPr>
              <a:t> </a:t>
            </a:r>
            <a:r>
              <a:rPr lang="en-US" sz="4400" dirty="0" smtClean="0">
                <a:solidFill>
                  <a:srgbClr val="FF0000"/>
                </a:solidFill>
                <a:hlinkClick r:id="rId3" action="ppaction://hlinkfile" tooltip="Lymphocytes"/>
              </a:rPr>
              <a:t>lymphocytes</a:t>
            </a:r>
            <a:r>
              <a:rPr lang="en-US" sz="4400" dirty="0" smtClean="0">
                <a:solidFill>
                  <a:srgbClr val="FF0000"/>
                </a:solidFill>
              </a:rPr>
              <a:t> per cubic millimeter.</a:t>
            </a:r>
            <a:endParaRPr lang="ar-EG" sz="4400"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buNone/>
            </a:pPr>
            <a:r>
              <a:rPr lang="en-US" dirty="0" smtClean="0"/>
              <a:t> </a:t>
            </a:r>
            <a:r>
              <a:rPr lang="en-US" dirty="0" smtClean="0"/>
              <a:t>           </a:t>
            </a:r>
            <a:r>
              <a:rPr lang="en-US" dirty="0" smtClean="0"/>
              <a:t> </a:t>
            </a:r>
            <a:r>
              <a:rPr lang="en-US" dirty="0" smtClean="0"/>
              <a:t>the presence of either </a:t>
            </a:r>
            <a:r>
              <a:rPr lang="en-US" dirty="0" smtClean="0">
                <a:hlinkClick r:id="rId2" tooltip="Cluster of differentiation"/>
              </a:rPr>
              <a:t>cluster of differentiation</a:t>
            </a:r>
            <a:r>
              <a:rPr lang="en-US" dirty="0" smtClean="0"/>
              <a:t> </a:t>
            </a:r>
            <a:r>
              <a:rPr lang="en-US" dirty="0" smtClean="0">
                <a:hlinkClick r:id="rId3" tooltip="CD38"/>
              </a:rPr>
              <a:t>38</a:t>
            </a:r>
            <a:r>
              <a:rPr lang="en-US" dirty="0" smtClean="0"/>
              <a:t> (</a:t>
            </a:r>
            <a:r>
              <a:rPr lang="en-US" dirty="0" smtClean="0">
                <a:hlinkClick r:id="rId3" tooltip="CD38"/>
              </a:rPr>
              <a:t>CD38</a:t>
            </a:r>
            <a:r>
              <a:rPr lang="en-US" dirty="0" smtClean="0"/>
              <a:t>) or Z-chain–associated protein kinase-70 (</a:t>
            </a:r>
            <a:r>
              <a:rPr lang="en-US" dirty="0" smtClean="0">
                <a:hlinkClick r:id="rId4" tooltip="ZAP-70"/>
              </a:rPr>
              <a:t>ZAP-70</a:t>
            </a:r>
            <a:r>
              <a:rPr lang="en-US" dirty="0" smtClean="0"/>
              <a:t>) may be surrogate markers of high risk subtype of CLL</a:t>
            </a:r>
            <a:r>
              <a:rPr lang="en-US" dirty="0" smtClean="0"/>
              <a:t>. </a:t>
            </a:r>
            <a:r>
              <a:rPr lang="en-US" dirty="0" smtClean="0"/>
              <a:t>Their expression correlates with a more immature cellular state and a more rapid disease course.</a:t>
            </a:r>
            <a:endParaRPr lang="ar-EG"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Fluorescence in situ hybridization (FISH)</a:t>
            </a:r>
            <a:endParaRPr lang="ar-EG" dirty="0"/>
          </a:p>
        </p:txBody>
      </p:sp>
      <p:sp>
        <p:nvSpPr>
          <p:cNvPr id="5" name="Content Placeholder 4"/>
          <p:cNvSpPr>
            <a:spLocks noGrp="1"/>
          </p:cNvSpPr>
          <p:nvPr>
            <p:ph idx="1"/>
          </p:nvPr>
        </p:nvSpPr>
        <p:spPr/>
        <p:txBody>
          <a:bodyPr>
            <a:normAutofit fontScale="85000" lnSpcReduction="10000"/>
          </a:bodyPr>
          <a:lstStyle/>
          <a:p>
            <a:pPr>
              <a:buNone/>
            </a:pPr>
            <a:r>
              <a:rPr lang="en-US" dirty="0" smtClean="0">
                <a:solidFill>
                  <a:srgbClr val="FF0000"/>
                </a:solidFill>
              </a:rPr>
              <a:t>         Four </a:t>
            </a:r>
            <a:r>
              <a:rPr lang="en-US" dirty="0" smtClean="0">
                <a:solidFill>
                  <a:srgbClr val="FF0000"/>
                </a:solidFill>
              </a:rPr>
              <a:t>main genetic aberrations are recognized in CLL cells that have a major impact on disease behavior</a:t>
            </a:r>
            <a:r>
              <a:rPr lang="en-US" dirty="0" smtClean="0">
                <a:solidFill>
                  <a:srgbClr val="FF0000"/>
                </a:solidFill>
              </a:rPr>
              <a:t>.</a:t>
            </a:r>
            <a:endParaRPr lang="en-US" dirty="0" smtClean="0">
              <a:solidFill>
                <a:srgbClr val="FF0000"/>
              </a:solidFill>
            </a:endParaRPr>
          </a:p>
          <a:p>
            <a:r>
              <a:rPr lang="en-US" dirty="0" smtClean="0"/>
              <a:t>Deletions of part of the short arm of chromosome 17 (</a:t>
            </a:r>
            <a:r>
              <a:rPr lang="en-US" dirty="0" smtClean="0">
                <a:solidFill>
                  <a:srgbClr val="FF0000"/>
                </a:solidFill>
              </a:rPr>
              <a:t>del 17p) </a:t>
            </a:r>
            <a:r>
              <a:rPr lang="en-US" dirty="0" smtClean="0"/>
              <a:t>. </a:t>
            </a:r>
            <a:r>
              <a:rPr lang="en-US" dirty="0" smtClean="0"/>
              <a:t>Patients with this abnormality have significantly short interval before they require therapy and a shorter survival. This abnormality is found in 5-10% of patients with CLL. </a:t>
            </a:r>
          </a:p>
          <a:p>
            <a:r>
              <a:rPr lang="en-US" dirty="0" smtClean="0"/>
              <a:t>Deletions of the long arm on chromosome 11 (</a:t>
            </a:r>
            <a:r>
              <a:rPr lang="en-US" dirty="0" smtClean="0">
                <a:solidFill>
                  <a:srgbClr val="FF0000"/>
                </a:solidFill>
              </a:rPr>
              <a:t>del 11q</a:t>
            </a:r>
            <a:r>
              <a:rPr lang="en-US" dirty="0" smtClean="0"/>
              <a:t>) are also unfavorable although not to the degree seen with del 17p. </a:t>
            </a:r>
            <a:r>
              <a:rPr lang="en-US" dirty="0" smtClean="0"/>
              <a:t>This abnormality   </a:t>
            </a:r>
            <a:r>
              <a:rPr lang="en-US" dirty="0" smtClean="0"/>
              <a:t>occurs infrequently in CLL (5-10%). </a:t>
            </a:r>
          </a:p>
          <a:p>
            <a:endParaRPr lang="ar-E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Fluorescence in situ hybridization (FISH)</a:t>
            </a:r>
            <a:endParaRPr lang="ar-EG" dirty="0"/>
          </a:p>
        </p:txBody>
      </p:sp>
      <p:sp>
        <p:nvSpPr>
          <p:cNvPr id="3" name="Content Placeholder 2"/>
          <p:cNvSpPr>
            <a:spLocks noGrp="1"/>
          </p:cNvSpPr>
          <p:nvPr>
            <p:ph idx="1"/>
          </p:nvPr>
        </p:nvSpPr>
        <p:spPr/>
        <p:txBody>
          <a:bodyPr>
            <a:normAutofit fontScale="92500"/>
          </a:bodyPr>
          <a:lstStyle/>
          <a:p>
            <a:r>
              <a:rPr lang="en-US" dirty="0" err="1" smtClean="0">
                <a:solidFill>
                  <a:srgbClr val="FF0000"/>
                </a:solidFill>
              </a:rPr>
              <a:t>Trisomy</a:t>
            </a:r>
            <a:r>
              <a:rPr lang="en-US" dirty="0" smtClean="0">
                <a:solidFill>
                  <a:srgbClr val="FF0000"/>
                </a:solidFill>
              </a:rPr>
              <a:t> 12</a:t>
            </a:r>
            <a:r>
              <a:rPr lang="en-US" dirty="0" smtClean="0"/>
              <a:t>, an additional chromosome 12, is a relatively frequent finding occurring in 20-25% of patients and imparts an intermediate prognosis. </a:t>
            </a:r>
          </a:p>
          <a:p>
            <a:r>
              <a:rPr lang="en-US" dirty="0" smtClean="0"/>
              <a:t>Deletion of the long arm of chromosome 13 (</a:t>
            </a:r>
            <a:r>
              <a:rPr lang="en-US" dirty="0" smtClean="0">
                <a:solidFill>
                  <a:srgbClr val="FF0000"/>
                </a:solidFill>
              </a:rPr>
              <a:t>del 13q</a:t>
            </a:r>
            <a:r>
              <a:rPr lang="en-US" dirty="0" smtClean="0"/>
              <a:t>) is the most common abnormality in CLL with roughly 50% of patients with cells containing this defect. These patients have the best prognosis and most will live many years, even decades, without the need for therapy.  </a:t>
            </a:r>
          </a:p>
          <a:p>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Array-based </a:t>
            </a:r>
            <a:r>
              <a:rPr lang="en-US" b="1" dirty="0" err="1" smtClean="0"/>
              <a:t>Karyotyping</a:t>
            </a:r>
            <a:endParaRPr lang="ar-EG" dirty="0"/>
          </a:p>
        </p:txBody>
      </p:sp>
      <p:sp>
        <p:nvSpPr>
          <p:cNvPr id="3" name="Content Placeholder 2"/>
          <p:cNvSpPr>
            <a:spLocks noGrp="1"/>
          </p:cNvSpPr>
          <p:nvPr>
            <p:ph idx="1"/>
          </p:nvPr>
        </p:nvSpPr>
        <p:spPr/>
        <p:txBody>
          <a:bodyPr/>
          <a:lstStyle/>
          <a:p>
            <a:pPr>
              <a:buNone/>
            </a:pPr>
            <a:endParaRPr lang="en-US" b="1" dirty="0" smtClean="0"/>
          </a:p>
          <a:p>
            <a:pPr>
              <a:buNone/>
            </a:pPr>
            <a:r>
              <a:rPr lang="en-US" dirty="0" smtClean="0"/>
              <a:t>       </a:t>
            </a:r>
            <a:r>
              <a:rPr lang="en-US" sz="4000" dirty="0" smtClean="0">
                <a:solidFill>
                  <a:srgbClr val="002060"/>
                </a:solidFill>
              </a:rPr>
              <a:t>Array-based </a:t>
            </a:r>
            <a:r>
              <a:rPr lang="en-US" sz="4000" dirty="0" err="1" smtClean="0">
                <a:solidFill>
                  <a:srgbClr val="002060"/>
                </a:solidFill>
              </a:rPr>
              <a:t>karyotyping</a:t>
            </a:r>
            <a:r>
              <a:rPr lang="en-US" sz="4000" dirty="0" smtClean="0">
                <a:solidFill>
                  <a:srgbClr val="002060"/>
                </a:solidFill>
              </a:rPr>
              <a:t> is a cost-effective alternative to FISH for detecting chromosomal abnormalities in CLL. </a:t>
            </a:r>
          </a:p>
          <a:p>
            <a:endParaRPr lang="ar-EG"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Virtual </a:t>
            </a:r>
            <a:r>
              <a:rPr lang="en-US" b="1" dirty="0" err="1" smtClean="0"/>
              <a:t>Karyotype</a:t>
            </a:r>
            <a:r>
              <a:rPr lang="en-US" b="1" dirty="0" smtClean="0"/>
              <a:t/>
            </a:r>
            <a:br>
              <a:rPr lang="en-US" b="1" dirty="0" smtClean="0"/>
            </a:br>
            <a:endParaRPr lang="ar-EG" dirty="0"/>
          </a:p>
        </p:txBody>
      </p:sp>
      <p:sp>
        <p:nvSpPr>
          <p:cNvPr id="3" name="Content Placeholder 2"/>
          <p:cNvSpPr>
            <a:spLocks noGrp="1"/>
          </p:cNvSpPr>
          <p:nvPr>
            <p:ph idx="1"/>
          </p:nvPr>
        </p:nvSpPr>
        <p:spPr/>
        <p:txBody>
          <a:bodyPr>
            <a:normAutofit fontScale="85000" lnSpcReduction="20000"/>
          </a:bodyPr>
          <a:lstStyle/>
          <a:p>
            <a:pPr>
              <a:buNone/>
            </a:pPr>
            <a:endParaRPr lang="en-US" b="1" dirty="0" smtClean="0"/>
          </a:p>
          <a:p>
            <a:pPr>
              <a:buNone/>
            </a:pPr>
            <a:endParaRPr lang="en-US" dirty="0" smtClean="0"/>
          </a:p>
          <a:p>
            <a:pPr>
              <a:buNone/>
            </a:pPr>
            <a:r>
              <a:rPr lang="en-US" b="1" dirty="0" smtClean="0"/>
              <a:t>       Virtual </a:t>
            </a:r>
            <a:r>
              <a:rPr lang="en-US" b="1" dirty="0" err="1" smtClean="0"/>
              <a:t>Karyotype</a:t>
            </a:r>
            <a:r>
              <a:rPr lang="en-US" dirty="0" smtClean="0"/>
              <a:t> (also </a:t>
            </a:r>
            <a:r>
              <a:rPr lang="en-US" b="1" dirty="0" smtClean="0"/>
              <a:t>Array comparative genomic hybridization</a:t>
            </a:r>
            <a:r>
              <a:rPr lang="en-US" dirty="0" smtClean="0"/>
              <a:t>, </a:t>
            </a:r>
            <a:r>
              <a:rPr lang="en-US" b="1" dirty="0" smtClean="0"/>
              <a:t>CMA</a:t>
            </a:r>
            <a:r>
              <a:rPr lang="en-US" dirty="0" smtClean="0"/>
              <a:t>, </a:t>
            </a:r>
            <a:r>
              <a:rPr lang="en-US" b="1" dirty="0" smtClean="0"/>
              <a:t>Chromosomal Microarray Analysis</a:t>
            </a:r>
            <a:r>
              <a:rPr lang="en-US" dirty="0" smtClean="0"/>
              <a:t>, </a:t>
            </a:r>
            <a:r>
              <a:rPr lang="en-US" b="1" dirty="0" smtClean="0"/>
              <a:t>Microarray-based comparative genomic hybridization</a:t>
            </a:r>
            <a:r>
              <a:rPr lang="en-US" dirty="0" smtClean="0"/>
              <a:t>, </a:t>
            </a:r>
            <a:r>
              <a:rPr lang="en-US" b="1" dirty="0" smtClean="0"/>
              <a:t>array CGH</a:t>
            </a:r>
            <a:r>
              <a:rPr lang="en-US" dirty="0" smtClean="0"/>
              <a:t>, </a:t>
            </a:r>
            <a:r>
              <a:rPr lang="en-US" b="1" dirty="0" smtClean="0"/>
              <a:t>a-CGH</a:t>
            </a:r>
            <a:r>
              <a:rPr lang="en-US" dirty="0" smtClean="0"/>
              <a:t>, </a:t>
            </a:r>
            <a:r>
              <a:rPr lang="en-US" b="1" dirty="0" err="1" smtClean="0"/>
              <a:t>aCGH</a:t>
            </a:r>
            <a:r>
              <a:rPr lang="en-US" dirty="0" smtClean="0"/>
              <a:t>, or </a:t>
            </a:r>
            <a:r>
              <a:rPr lang="en-US" b="1" dirty="0" smtClean="0"/>
              <a:t>molecular </a:t>
            </a:r>
            <a:r>
              <a:rPr lang="en-US" b="1" dirty="0" err="1" smtClean="0"/>
              <a:t>karyotyping</a:t>
            </a:r>
            <a:r>
              <a:rPr lang="en-US" dirty="0" smtClean="0"/>
              <a:t>. If using SNP-based arrays, also </a:t>
            </a:r>
            <a:r>
              <a:rPr lang="en-US" b="1" dirty="0" smtClean="0"/>
              <a:t>SNP array </a:t>
            </a:r>
            <a:r>
              <a:rPr lang="en-US" b="1" dirty="0" err="1" smtClean="0"/>
              <a:t>karyotyping</a:t>
            </a:r>
            <a:r>
              <a:rPr lang="en-US" dirty="0" smtClean="0"/>
              <a:t>, </a:t>
            </a:r>
            <a:r>
              <a:rPr lang="en-US" b="1" dirty="0" smtClean="0"/>
              <a:t>molecular </a:t>
            </a:r>
            <a:r>
              <a:rPr lang="en-US" b="1" dirty="0" err="1" smtClean="0"/>
              <a:t>allelokaryotyping</a:t>
            </a:r>
            <a:r>
              <a:rPr lang="en-US" dirty="0" smtClean="0"/>
              <a:t> or </a:t>
            </a:r>
            <a:r>
              <a:rPr lang="en-US" b="1" dirty="0" smtClean="0"/>
              <a:t>SOMA</a:t>
            </a:r>
            <a:r>
              <a:rPr lang="en-US" dirty="0" smtClean="0"/>
              <a:t>) detects genomic </a:t>
            </a:r>
            <a:r>
              <a:rPr lang="en-US" dirty="0" smtClean="0">
                <a:hlinkClick r:id="rId2" action="ppaction://hlinkfile" tooltip="Copy number variation"/>
              </a:rPr>
              <a:t>copy number variations</a:t>
            </a:r>
            <a:r>
              <a:rPr lang="en-US" dirty="0" smtClean="0"/>
              <a:t> at a higher resolution level than conventional </a:t>
            </a:r>
            <a:r>
              <a:rPr lang="en-US" dirty="0" err="1" smtClean="0"/>
              <a:t>karyotyping</a:t>
            </a:r>
            <a:r>
              <a:rPr lang="en-US" dirty="0" smtClean="0"/>
              <a:t> or chromosome-based </a:t>
            </a:r>
            <a:r>
              <a:rPr lang="en-US" dirty="0" smtClean="0">
                <a:hlinkClick r:id="rId3" action="ppaction://hlinkfile" tooltip="Comparative genomic hybridization"/>
              </a:rPr>
              <a:t>comparative genomic hybridization</a:t>
            </a:r>
            <a:r>
              <a:rPr lang="en-US" dirty="0" smtClean="0"/>
              <a:t> (CGH</a:t>
            </a:r>
            <a:r>
              <a:rPr lang="en-US" dirty="0" smtClean="0"/>
              <a:t>).</a:t>
            </a:r>
            <a:endParaRPr lang="en-US" dirty="0" smtClean="0"/>
          </a:p>
          <a:p>
            <a:endParaRPr lang="ar-E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ar-EG" dirty="0"/>
          </a:p>
        </p:txBody>
      </p:sp>
      <p:sp>
        <p:nvSpPr>
          <p:cNvPr id="3" name="Content Placeholder 2"/>
          <p:cNvSpPr>
            <a:spLocks noGrp="1"/>
          </p:cNvSpPr>
          <p:nvPr>
            <p:ph idx="1"/>
          </p:nvPr>
        </p:nvSpPr>
        <p:spPr/>
        <p:txBody>
          <a:bodyPr/>
          <a:lstStyle/>
          <a:p>
            <a:pPr>
              <a:buNone/>
            </a:pPr>
            <a:r>
              <a:rPr lang="en-US" dirty="0" smtClean="0"/>
              <a:t>        CLL </a:t>
            </a:r>
            <a:r>
              <a:rPr lang="en-US" dirty="0" smtClean="0"/>
              <a:t>treatment focuses on controlling the disease and its symptoms rather than on an outright cure. CLL is treated by </a:t>
            </a:r>
            <a:r>
              <a:rPr lang="en-US" dirty="0" smtClean="0">
                <a:hlinkClick r:id="rId2" tooltip="Chemotherapy"/>
              </a:rPr>
              <a:t>chemotherapy</a:t>
            </a:r>
            <a:r>
              <a:rPr lang="en-US" dirty="0" smtClean="0"/>
              <a:t>, </a:t>
            </a:r>
            <a:r>
              <a:rPr lang="en-US" dirty="0" smtClean="0">
                <a:hlinkClick r:id="rId3" tooltip="Radiation therapy"/>
              </a:rPr>
              <a:t>radiation therapy</a:t>
            </a:r>
            <a:r>
              <a:rPr lang="en-US" dirty="0" smtClean="0"/>
              <a:t>, </a:t>
            </a:r>
            <a:r>
              <a:rPr lang="en-US" dirty="0" smtClean="0">
                <a:hlinkClick r:id="rId4" tooltip="Biological therapy"/>
              </a:rPr>
              <a:t>biological therapy</a:t>
            </a:r>
            <a:r>
              <a:rPr lang="en-US" dirty="0" smtClean="0"/>
              <a:t>, or </a:t>
            </a:r>
            <a:r>
              <a:rPr lang="en-US" dirty="0" smtClean="0">
                <a:hlinkClick r:id="rId5" tooltip="Bone marrow transplantation"/>
              </a:rPr>
              <a:t>bone marrow transplantation</a:t>
            </a:r>
            <a:r>
              <a:rPr lang="en-US" dirty="0" smtClean="0"/>
              <a:t>. Symptoms are sometimes treated surgically (</a:t>
            </a:r>
            <a:r>
              <a:rPr lang="en-US" dirty="0" err="1" smtClean="0">
                <a:hlinkClick r:id="rId6" tooltip="Splenectomy"/>
              </a:rPr>
              <a:t>splenectomy</a:t>
            </a:r>
            <a:r>
              <a:rPr lang="en-US" dirty="0" smtClean="0"/>
              <a:t> removal of enlarged spleen) or by </a:t>
            </a:r>
            <a:r>
              <a:rPr lang="en-US" dirty="0" smtClean="0">
                <a:hlinkClick r:id="rId3" tooltip="Radiation therapy"/>
              </a:rPr>
              <a:t>radiation therapy</a:t>
            </a:r>
            <a:r>
              <a:rPr lang="en-US" dirty="0" smtClean="0"/>
              <a:t> ("de-bulking" swollen lymph nodes).</a:t>
            </a:r>
            <a:endParaRPr lang="ar-E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 to treat</a:t>
            </a:r>
            <a:endParaRPr lang="ar-EG" dirty="0"/>
          </a:p>
        </p:txBody>
      </p:sp>
      <p:sp>
        <p:nvSpPr>
          <p:cNvPr id="3" name="Content Placeholder 2"/>
          <p:cNvSpPr>
            <a:spLocks noGrp="1"/>
          </p:cNvSpPr>
          <p:nvPr>
            <p:ph idx="1"/>
          </p:nvPr>
        </p:nvSpPr>
        <p:spPr/>
        <p:txBody>
          <a:bodyPr>
            <a:normAutofit/>
          </a:bodyPr>
          <a:lstStyle/>
          <a:p>
            <a:pPr>
              <a:buNone/>
            </a:pPr>
            <a:r>
              <a:rPr lang="en-US" dirty="0" smtClean="0"/>
              <a:t>      While </a:t>
            </a:r>
            <a:r>
              <a:rPr lang="en-US" dirty="0" smtClean="0"/>
              <a:t>generally considered incurable, CLL progresses slowly in most </a:t>
            </a:r>
            <a:r>
              <a:rPr lang="en-US" dirty="0" smtClean="0"/>
              <a:t>cases. </a:t>
            </a:r>
            <a:r>
              <a:rPr lang="en-US" dirty="0" smtClean="0"/>
              <a:t>Because of its slow onset, early-stage CLL is generally not treated since it is believed that early CLL intervention does not improve survival time or quality of life. Instead, the condition is monitored over time to detect any change in the disease pattern.</a:t>
            </a:r>
            <a:endParaRPr lang="ar-E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pPr>
              <a:buNone/>
            </a:pPr>
            <a:r>
              <a:rPr lang="en-US" dirty="0" smtClean="0"/>
              <a:t>      The </a:t>
            </a:r>
            <a:r>
              <a:rPr lang="en-US" dirty="0" smtClean="0"/>
              <a:t>decision to start CLL treatment is taken when the patient's clinical symptoms or blood counts indicate that the disease has progressed to a point where it may affect the patient's quality of life.</a:t>
            </a:r>
          </a:p>
          <a:p>
            <a:pPr>
              <a:buNone/>
            </a:pPr>
            <a:r>
              <a:rPr lang="en-US" dirty="0" smtClean="0"/>
              <a:t>       Clinical </a:t>
            </a:r>
            <a:r>
              <a:rPr lang="en-US" dirty="0" smtClean="0"/>
              <a:t>"staging systems" such as the </a:t>
            </a:r>
            <a:r>
              <a:rPr lang="en-US" dirty="0" err="1" smtClean="0"/>
              <a:t>Rai</a:t>
            </a:r>
            <a:r>
              <a:rPr lang="en-US" dirty="0" smtClean="0"/>
              <a:t> 4-stage system and the </a:t>
            </a:r>
            <a:r>
              <a:rPr lang="en-US" dirty="0" err="1" smtClean="0"/>
              <a:t>Binet</a:t>
            </a:r>
            <a:r>
              <a:rPr lang="en-US" dirty="0" smtClean="0"/>
              <a:t> classification can help to determine when and how to treat the patient</a:t>
            </a:r>
          </a:p>
          <a:p>
            <a:endParaRPr lang="ar-E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a:buNone/>
            </a:pPr>
            <a:r>
              <a:rPr lang="en-US" sz="4400" dirty="0" smtClean="0"/>
              <a:t>      Determining </a:t>
            </a:r>
            <a:r>
              <a:rPr lang="en-US" sz="4400" dirty="0" smtClean="0"/>
              <a:t>when to start treatment and by what means is often difficult; studies have shown there is no survival advantage to treating the disease too early.</a:t>
            </a:r>
            <a:endParaRPr lang="ar-EG" sz="4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Purine</a:t>
            </a:r>
            <a:r>
              <a:rPr lang="en-US" b="1" dirty="0" smtClean="0"/>
              <a:t> analogues</a:t>
            </a:r>
            <a:endParaRPr lang="ar-EG" dirty="0"/>
          </a:p>
        </p:txBody>
      </p:sp>
      <p:sp>
        <p:nvSpPr>
          <p:cNvPr id="3" name="Content Placeholder 2"/>
          <p:cNvSpPr>
            <a:spLocks noGrp="1"/>
          </p:cNvSpPr>
          <p:nvPr>
            <p:ph idx="1"/>
          </p:nvPr>
        </p:nvSpPr>
        <p:spPr/>
        <p:txBody>
          <a:bodyPr/>
          <a:lstStyle/>
          <a:p>
            <a:pPr>
              <a:buNone/>
            </a:pPr>
            <a:r>
              <a:rPr lang="en-US" dirty="0" smtClean="0"/>
              <a:t>      Although </a:t>
            </a:r>
            <a:r>
              <a:rPr lang="en-US" dirty="0" smtClean="0"/>
              <a:t>the </a:t>
            </a:r>
            <a:r>
              <a:rPr lang="en-US" dirty="0" err="1" smtClean="0"/>
              <a:t>purine</a:t>
            </a:r>
            <a:r>
              <a:rPr lang="en-US" dirty="0" smtClean="0"/>
              <a:t> analogue </a:t>
            </a:r>
            <a:r>
              <a:rPr lang="en-US" dirty="0" err="1" smtClean="0">
                <a:hlinkClick r:id="rId2" tooltip="Fludarabine"/>
              </a:rPr>
              <a:t>fludarabine</a:t>
            </a:r>
            <a:r>
              <a:rPr lang="en-US" dirty="0" smtClean="0"/>
              <a:t> was shown to give superior response rates than </a:t>
            </a:r>
            <a:r>
              <a:rPr lang="en-US" dirty="0" err="1" smtClean="0">
                <a:hlinkClick r:id="rId3" tooltip="Chlorambucil"/>
              </a:rPr>
              <a:t>chlorambucil</a:t>
            </a:r>
            <a:r>
              <a:rPr lang="en-US" dirty="0" smtClean="0"/>
              <a:t> as primary </a:t>
            </a:r>
            <a:r>
              <a:rPr lang="en-US" dirty="0" err="1" smtClean="0"/>
              <a:t>therapy,there</a:t>
            </a:r>
            <a:r>
              <a:rPr lang="en-US" dirty="0" smtClean="0"/>
              <a:t> </a:t>
            </a:r>
            <a:r>
              <a:rPr lang="en-US" dirty="0" smtClean="0"/>
              <a:t>is no evidence that early use of </a:t>
            </a:r>
            <a:r>
              <a:rPr lang="en-US" dirty="0" err="1" smtClean="0"/>
              <a:t>fludarabine</a:t>
            </a:r>
            <a:r>
              <a:rPr lang="en-US" dirty="0" smtClean="0"/>
              <a:t> improves overall survival, and some clinicians prefer to reserve </a:t>
            </a:r>
            <a:r>
              <a:rPr lang="en-US" dirty="0" err="1" smtClean="0"/>
              <a:t>fludarabine</a:t>
            </a:r>
            <a:r>
              <a:rPr lang="en-US" dirty="0" smtClean="0"/>
              <a:t> for relapsed disease.</a:t>
            </a:r>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dirty="0"/>
          </a:p>
        </p:txBody>
      </p:sp>
      <p:sp>
        <p:nvSpPr>
          <p:cNvPr id="4" name="Rectangle 3"/>
          <p:cNvSpPr/>
          <p:nvPr/>
        </p:nvSpPr>
        <p:spPr>
          <a:xfrm>
            <a:off x="1371600" y="1981200"/>
            <a:ext cx="6096000" cy="3970318"/>
          </a:xfrm>
          <a:prstGeom prst="rect">
            <a:avLst/>
          </a:prstGeom>
        </p:spPr>
        <p:txBody>
          <a:bodyPr wrap="square">
            <a:spAutoFit/>
          </a:bodyPr>
          <a:lstStyle/>
          <a:p>
            <a:r>
              <a:rPr lang="en-US" sz="3600" dirty="0" smtClean="0">
                <a:solidFill>
                  <a:srgbClr val="FF0000"/>
                </a:solidFill>
              </a:rPr>
              <a:t>CLL is a disease of adults, but in rare cases it can occur in teenagers and occasionally in children (inherited). Most (&gt;75%) people newly diagnosed with CLL are over the age of 50, and the majority are men.</a:t>
            </a:r>
            <a:endParaRPr lang="en-US" sz="3600" dirty="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Monoclonal antibodies</a:t>
            </a:r>
            <a:endParaRPr lang="ar-EG" dirty="0"/>
          </a:p>
        </p:txBody>
      </p:sp>
      <p:sp>
        <p:nvSpPr>
          <p:cNvPr id="3" name="Content Placeholder 2"/>
          <p:cNvSpPr>
            <a:spLocks noGrp="1"/>
          </p:cNvSpPr>
          <p:nvPr>
            <p:ph idx="1"/>
          </p:nvPr>
        </p:nvSpPr>
        <p:spPr/>
        <p:txBody>
          <a:bodyPr/>
          <a:lstStyle/>
          <a:p>
            <a:r>
              <a:rPr lang="en-US" dirty="0" smtClean="0">
                <a:hlinkClick r:id="rId2" tooltip="Monoclonal antibodies"/>
              </a:rPr>
              <a:t>Monoclonal antibodies</a:t>
            </a:r>
            <a:r>
              <a:rPr lang="en-US" dirty="0" smtClean="0"/>
              <a:t> are </a:t>
            </a:r>
            <a:r>
              <a:rPr lang="en-US" dirty="0" err="1" smtClean="0">
                <a:hlinkClick r:id="rId3" tooltip="Alemtuzumab"/>
              </a:rPr>
              <a:t>alemtuzumab</a:t>
            </a:r>
            <a:r>
              <a:rPr lang="en-US" dirty="0" smtClean="0"/>
              <a:t> (directed against </a:t>
            </a:r>
            <a:r>
              <a:rPr lang="en-US" dirty="0" smtClean="0">
                <a:hlinkClick r:id="rId4" tooltip="CD52"/>
              </a:rPr>
              <a:t>CD52</a:t>
            </a:r>
            <a:r>
              <a:rPr lang="en-US" dirty="0" smtClean="0"/>
              <a:t>) and </a:t>
            </a:r>
            <a:r>
              <a:rPr lang="en-US" dirty="0" err="1" smtClean="0">
                <a:hlinkClick r:id="rId5" tooltip="Rituximab"/>
              </a:rPr>
              <a:t>rituximab</a:t>
            </a:r>
            <a:r>
              <a:rPr lang="en-US" dirty="0" smtClean="0"/>
              <a:t> (directed against </a:t>
            </a:r>
            <a:r>
              <a:rPr lang="en-US" dirty="0" smtClean="0">
                <a:hlinkClick r:id="rId6" tooltip="CD20"/>
              </a:rPr>
              <a:t>CD20</a:t>
            </a:r>
            <a:r>
              <a:rPr lang="en-US" dirty="0" smtClean="0"/>
              <a:t>).</a:t>
            </a:r>
            <a:endParaRPr lang="ar-EG"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Combination chemotherapy</a:t>
            </a:r>
            <a:endParaRPr lang="ar-EG"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Combination </a:t>
            </a:r>
            <a:r>
              <a:rPr lang="en-US" dirty="0" smtClean="0"/>
              <a:t>chemotherapy options are effective in both newly-diagnosed and relapsed CLL. Recently, randomized trials have shown that combinations of </a:t>
            </a:r>
            <a:r>
              <a:rPr lang="en-US" dirty="0" err="1" smtClean="0"/>
              <a:t>purine</a:t>
            </a:r>
            <a:r>
              <a:rPr lang="en-US" dirty="0" smtClean="0"/>
              <a:t> analogues (</a:t>
            </a:r>
            <a:r>
              <a:rPr lang="en-US" dirty="0" err="1" smtClean="0"/>
              <a:t>fludarabine</a:t>
            </a:r>
            <a:r>
              <a:rPr lang="en-US" dirty="0" smtClean="0"/>
              <a:t>) with </a:t>
            </a:r>
            <a:r>
              <a:rPr lang="en-US" dirty="0" err="1" smtClean="0"/>
              <a:t>alkylating</a:t>
            </a:r>
            <a:r>
              <a:rPr lang="en-US" dirty="0" smtClean="0"/>
              <a:t> agents (</a:t>
            </a:r>
            <a:r>
              <a:rPr lang="en-US" dirty="0" err="1" smtClean="0"/>
              <a:t>cyclophosphamide</a:t>
            </a:r>
            <a:r>
              <a:rPr lang="en-US" dirty="0" smtClean="0"/>
              <a:t>) produce higher response rates and a longer progression-free survival than single agents:</a:t>
            </a:r>
          </a:p>
          <a:p>
            <a:r>
              <a:rPr lang="en-US" b="1" dirty="0" smtClean="0"/>
              <a:t>FC</a:t>
            </a:r>
            <a:r>
              <a:rPr lang="en-US" dirty="0" smtClean="0"/>
              <a:t> (</a:t>
            </a:r>
            <a:r>
              <a:rPr lang="en-US" dirty="0" err="1" smtClean="0">
                <a:hlinkClick r:id="rId2" tooltip="Fludarabine"/>
              </a:rPr>
              <a:t>fludarabine</a:t>
            </a:r>
            <a:r>
              <a:rPr lang="en-US" dirty="0" smtClean="0"/>
              <a:t> with </a:t>
            </a:r>
            <a:r>
              <a:rPr lang="en-US" dirty="0" err="1" smtClean="0">
                <a:hlinkClick r:id="rId3" tooltip="Cyclophosphamide"/>
              </a:rPr>
              <a:t>cyclophosphamide</a:t>
            </a:r>
            <a:r>
              <a:rPr lang="en-US" dirty="0" smtClean="0"/>
              <a:t>) </a:t>
            </a:r>
            <a:r>
              <a:rPr lang="en-US" dirty="0" smtClean="0"/>
              <a:t> </a:t>
            </a:r>
            <a:endParaRPr lang="en-US" dirty="0" smtClean="0"/>
          </a:p>
          <a:p>
            <a:r>
              <a:rPr lang="en-US" b="1" dirty="0" smtClean="0"/>
              <a:t>FR</a:t>
            </a:r>
            <a:r>
              <a:rPr lang="en-US" dirty="0" smtClean="0"/>
              <a:t> (</a:t>
            </a:r>
            <a:r>
              <a:rPr lang="en-US" dirty="0" err="1" smtClean="0">
                <a:hlinkClick r:id="rId2" tooltip="Fludarabine"/>
              </a:rPr>
              <a:t>fludarabine</a:t>
            </a:r>
            <a:r>
              <a:rPr lang="en-US" dirty="0" smtClean="0"/>
              <a:t> with </a:t>
            </a:r>
            <a:r>
              <a:rPr lang="en-US" dirty="0" err="1" smtClean="0">
                <a:hlinkClick r:id="rId4" tooltip="Rituximab"/>
              </a:rPr>
              <a:t>rituximab</a:t>
            </a:r>
            <a:r>
              <a:rPr lang="en-US" dirty="0" smtClean="0"/>
              <a:t>) </a:t>
            </a:r>
            <a:r>
              <a:rPr lang="en-US" dirty="0" smtClean="0"/>
              <a:t> </a:t>
            </a:r>
            <a:endParaRPr lang="en-US" dirty="0" smtClean="0"/>
          </a:p>
          <a:p>
            <a:r>
              <a:rPr lang="en-US" b="1" dirty="0" smtClean="0"/>
              <a:t>FCR</a:t>
            </a:r>
            <a:r>
              <a:rPr lang="en-US" dirty="0" smtClean="0"/>
              <a:t> (</a:t>
            </a:r>
            <a:r>
              <a:rPr lang="en-US" dirty="0" err="1" smtClean="0">
                <a:hlinkClick r:id="rId2" tooltip="Fludarabine"/>
              </a:rPr>
              <a:t>fludarabine</a:t>
            </a:r>
            <a:r>
              <a:rPr lang="en-US" dirty="0" smtClean="0"/>
              <a:t>, </a:t>
            </a:r>
            <a:r>
              <a:rPr lang="en-US" dirty="0" err="1" smtClean="0">
                <a:hlinkClick r:id="rId3" tooltip="Cyclophosphamide"/>
              </a:rPr>
              <a:t>cyclophosphamide</a:t>
            </a:r>
            <a:r>
              <a:rPr lang="en-US" dirty="0" smtClean="0"/>
              <a:t>, and </a:t>
            </a:r>
            <a:r>
              <a:rPr lang="en-US" dirty="0" err="1" smtClean="0">
                <a:hlinkClick r:id="rId4" tooltip="Rituximab"/>
              </a:rPr>
              <a:t>rituximab</a:t>
            </a:r>
            <a:r>
              <a:rPr lang="en-US" dirty="0" smtClean="0"/>
              <a:t>)</a:t>
            </a:r>
            <a:endParaRPr lang="en-US" dirty="0" smtClean="0"/>
          </a:p>
          <a:p>
            <a:r>
              <a:rPr lang="en-US" b="1" dirty="0" smtClean="0"/>
              <a:t>CHOP</a:t>
            </a:r>
            <a:r>
              <a:rPr lang="en-US" dirty="0" smtClean="0"/>
              <a:t> (</a:t>
            </a:r>
            <a:r>
              <a:rPr lang="en-US" dirty="0" err="1" smtClean="0">
                <a:hlinkClick r:id="rId3" tooltip="Cyclophosphamide"/>
              </a:rPr>
              <a:t>cyclophosphamide</a:t>
            </a:r>
            <a:r>
              <a:rPr lang="en-US" dirty="0" smtClean="0"/>
              <a:t>, </a:t>
            </a:r>
            <a:r>
              <a:rPr lang="en-US" dirty="0" smtClean="0">
                <a:hlinkClick r:id="rId5" tooltip="Doxorubicin"/>
              </a:rPr>
              <a:t>doxorubicin</a:t>
            </a:r>
            <a:r>
              <a:rPr lang="en-US" dirty="0" smtClean="0"/>
              <a:t>, </a:t>
            </a:r>
            <a:r>
              <a:rPr lang="en-US" dirty="0" err="1" smtClean="0">
                <a:hlinkClick r:id="rId6" tooltip="Vincristine"/>
              </a:rPr>
              <a:t>vincristine</a:t>
            </a:r>
            <a:r>
              <a:rPr lang="en-US" dirty="0" smtClean="0"/>
              <a:t> and </a:t>
            </a:r>
            <a:r>
              <a:rPr lang="en-US" dirty="0" err="1" smtClean="0">
                <a:hlinkClick r:id="rId7" tooltip="Prednisolone"/>
              </a:rPr>
              <a:t>prednisolone</a:t>
            </a:r>
            <a:r>
              <a:rPr lang="en-US" dirty="0" smtClean="0"/>
              <a:t>)</a:t>
            </a:r>
          </a:p>
          <a:p>
            <a:endParaRPr lang="ar-E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Stem cell transplantation</a:t>
            </a:r>
            <a:endParaRPr lang="ar-EG" dirty="0"/>
          </a:p>
        </p:txBody>
      </p:sp>
      <p:sp>
        <p:nvSpPr>
          <p:cNvPr id="3" name="Content Placeholder 2"/>
          <p:cNvSpPr>
            <a:spLocks noGrp="1"/>
          </p:cNvSpPr>
          <p:nvPr>
            <p:ph idx="1"/>
          </p:nvPr>
        </p:nvSpPr>
        <p:spPr/>
        <p:txBody>
          <a:bodyPr>
            <a:normAutofit/>
          </a:bodyPr>
          <a:lstStyle/>
          <a:p>
            <a:pPr>
              <a:buNone/>
            </a:pPr>
            <a:r>
              <a:rPr lang="en-US" dirty="0" smtClean="0"/>
              <a:t>     </a:t>
            </a:r>
            <a:r>
              <a:rPr lang="en-US" dirty="0" err="1" smtClean="0"/>
              <a:t>Allogeneic</a:t>
            </a:r>
            <a:r>
              <a:rPr lang="en-US" dirty="0" smtClean="0"/>
              <a:t> </a:t>
            </a:r>
            <a:r>
              <a:rPr lang="en-US" dirty="0" smtClean="0">
                <a:hlinkClick r:id="rId2" tooltip="Stem cell transplantation"/>
              </a:rPr>
              <a:t>bone marrow (stem cell) transplantation</a:t>
            </a:r>
            <a:r>
              <a:rPr lang="en-US" dirty="0" smtClean="0"/>
              <a:t> is rarely used as a first-line treatment for CLL due to its risk</a:t>
            </a:r>
            <a:r>
              <a:rPr lang="en-US" dirty="0" smtClean="0"/>
              <a:t>.</a:t>
            </a:r>
            <a:endParaRPr lang="en-US" dirty="0" smtClean="0"/>
          </a:p>
          <a:p>
            <a:pPr>
              <a:buNone/>
            </a:pPr>
            <a:r>
              <a:rPr lang="en-US" dirty="0" smtClean="0"/>
              <a:t> </a:t>
            </a:r>
            <a:r>
              <a:rPr lang="en-US" dirty="0" smtClean="0"/>
              <a:t>   </a:t>
            </a:r>
            <a:r>
              <a:rPr lang="en-US" dirty="0" smtClean="0"/>
              <a:t> </a:t>
            </a:r>
            <a:r>
              <a:rPr lang="en-US" dirty="0" err="1" smtClean="0">
                <a:hlinkClick r:id="rId3" tooltip="Autologous stem cell transplantation"/>
              </a:rPr>
              <a:t>Autologous</a:t>
            </a:r>
            <a:r>
              <a:rPr lang="en-US" dirty="0" smtClean="0">
                <a:hlinkClick r:id="rId3" tooltip="Autologous stem cell transplantation"/>
              </a:rPr>
              <a:t> stem cell transplantation</a:t>
            </a:r>
            <a:r>
              <a:rPr lang="en-US" dirty="0" smtClean="0"/>
              <a:t>, a lower-risk form of treatment using the patient's own blood cells, is not curative. </a:t>
            </a:r>
          </a:p>
          <a:p>
            <a:endParaRPr lang="ar-EG"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Refractory CLL</a:t>
            </a:r>
            <a:endParaRPr lang="ar-EG" dirty="0"/>
          </a:p>
        </p:txBody>
      </p:sp>
      <p:sp>
        <p:nvSpPr>
          <p:cNvPr id="3" name="Content Placeholder 2"/>
          <p:cNvSpPr>
            <a:spLocks noGrp="1"/>
          </p:cNvSpPr>
          <p:nvPr>
            <p:ph idx="1"/>
          </p:nvPr>
        </p:nvSpPr>
        <p:spPr/>
        <p:txBody>
          <a:bodyPr/>
          <a:lstStyle/>
          <a:p>
            <a:pPr>
              <a:buNone/>
            </a:pPr>
            <a:r>
              <a:rPr lang="en-US" dirty="0" smtClean="0"/>
              <a:t>        Refractory</a:t>
            </a:r>
            <a:r>
              <a:rPr lang="en-US" dirty="0" smtClean="0"/>
              <a:t>" CLL is a disease that no longer responds favorably to treatment. In this case more aggressive therapies, including </a:t>
            </a:r>
            <a:r>
              <a:rPr lang="en-US" dirty="0" err="1" smtClean="0">
                <a:hlinkClick r:id="rId2" tooltip="Lenalidomide"/>
              </a:rPr>
              <a:t>lenalidomide</a:t>
            </a:r>
            <a:r>
              <a:rPr lang="en-US" dirty="0" smtClean="0"/>
              <a:t>, </a:t>
            </a:r>
            <a:r>
              <a:rPr lang="en-US" dirty="0" err="1" smtClean="0">
                <a:hlinkClick r:id="rId3" tooltip="Flavopiridol"/>
              </a:rPr>
              <a:t>flavopiridol</a:t>
            </a:r>
            <a:r>
              <a:rPr lang="en-US" dirty="0" smtClean="0"/>
              <a:t>, and bone marrow (stem cell) transplantation, are </a:t>
            </a:r>
            <a:r>
              <a:rPr lang="en-US" dirty="0" err="1" smtClean="0"/>
              <a:t>considered.The</a:t>
            </a:r>
            <a:r>
              <a:rPr lang="en-US" dirty="0" smtClean="0"/>
              <a:t> </a:t>
            </a:r>
            <a:r>
              <a:rPr lang="en-US" dirty="0" smtClean="0"/>
              <a:t>monoclonal antibody, </a:t>
            </a:r>
            <a:r>
              <a:rPr lang="en-US" dirty="0" err="1" smtClean="0">
                <a:hlinkClick r:id="rId4" tooltip="Alemtuzumab"/>
              </a:rPr>
              <a:t>alemtuzumab</a:t>
            </a:r>
            <a:r>
              <a:rPr lang="en-US" dirty="0" smtClean="0"/>
              <a:t> (directed against </a:t>
            </a:r>
            <a:r>
              <a:rPr lang="en-US" dirty="0" smtClean="0">
                <a:hlinkClick r:id="rId5" tooltip="CD52"/>
              </a:rPr>
              <a:t>CD52</a:t>
            </a:r>
            <a:r>
              <a:rPr lang="en-US" dirty="0" smtClean="0"/>
              <a:t>), may be used in patients with refractory, bone marrow-based disease.</a:t>
            </a:r>
            <a:endParaRPr lang="ar-E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ChangeArrowheads="1"/>
          </p:cNvSpPr>
          <p:nvPr/>
        </p:nvSpPr>
        <p:spPr bwMode="auto">
          <a:xfrm>
            <a:off x="395288" y="285750"/>
            <a:ext cx="8497887" cy="6169025"/>
          </a:xfrm>
          <a:prstGeom prst="rect">
            <a:avLst/>
          </a:prstGeom>
          <a:noFill/>
          <a:ln w="9525">
            <a:noFill/>
            <a:miter lim="800000"/>
            <a:headEnd/>
            <a:tailEnd/>
          </a:ln>
          <a:effectLst/>
        </p:spPr>
        <p:txBody>
          <a:bodyPr tIns="152352" bIns="38088" anchor="ctr">
            <a:spAutoFit/>
          </a:bodyPr>
          <a:lstStyle/>
          <a:p>
            <a:pPr algn="l" rtl="0"/>
            <a:r>
              <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rPr>
              <a:t>COMPLICATIONS </a:t>
            </a:r>
            <a:r>
              <a:rPr lang="en-US" sz="28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(1)</a:t>
            </a:r>
            <a:r>
              <a:rPr lang="en-US" sz="28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a:t>
            </a:r>
            <a:endPar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endParaRPr>
          </a:p>
          <a:p>
            <a:pPr algn="l" rtl="0"/>
            <a:endPar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endParaRPr>
          </a:p>
          <a:p>
            <a:pPr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rPr>
              <a:t>1/3</a:t>
            </a:r>
            <a:r>
              <a:rPr lang="en-US" sz="2800" b="1" dirty="0">
                <a:effectLst>
                  <a:outerShdw blurRad="38100" dist="38100" dir="2700000" algn="tl">
                    <a:srgbClr val="000000"/>
                  </a:outerShdw>
                </a:effectLst>
                <a:latin typeface="Times New Roman" pitchFamily="18" charset="0"/>
                <a:cs typeface="Times New Roman" pitchFamily="18" charset="0"/>
              </a:rPr>
              <a:t> of patient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auto immune </a:t>
            </a:r>
            <a:r>
              <a:rPr lang="en-US" sz="2800" b="1" dirty="0" err="1">
                <a:effectLst>
                  <a:outerShdw blurRad="38100" dist="38100" dir="2700000" algn="tl">
                    <a:srgbClr val="000000"/>
                  </a:outerShdw>
                </a:effectLst>
                <a:latin typeface="Times New Roman" pitchFamily="18" charset="0"/>
                <a:cs typeface="Times New Roman" pitchFamily="18" charset="0"/>
              </a:rPr>
              <a:t>haemolytic</a:t>
            </a:r>
            <a:r>
              <a:rPr lang="en-US" sz="2800" b="1" dirty="0">
                <a:effectLst>
                  <a:outerShdw blurRad="38100" dist="38100" dir="2700000" algn="tl">
                    <a:srgbClr val="000000"/>
                  </a:outerShdw>
                </a:effectLst>
                <a:latin typeface="Times New Roman" pitchFamily="18" charset="0"/>
                <a:cs typeface="Times New Roman" pitchFamily="18" charset="0"/>
              </a:rPr>
              <a:t> anemia</a:t>
            </a:r>
          </a:p>
          <a:p>
            <a:pPr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rPr>
              <a:t>1/3</a:t>
            </a:r>
            <a:r>
              <a:rPr lang="en-US" sz="2800" b="1" dirty="0">
                <a:effectLst>
                  <a:outerShdw blurRad="38100" dist="38100" dir="2700000" algn="tl">
                    <a:srgbClr val="000000"/>
                  </a:outerShdw>
                </a:effectLst>
                <a:latin typeface="Times New Roman" pitchFamily="18" charset="0"/>
                <a:cs typeface="Times New Roman" pitchFamily="18" charset="0"/>
              </a:rPr>
              <a:t> of patient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err="1">
                <a:effectLst>
                  <a:outerShdw blurRad="38100" dist="38100" dir="2700000" algn="tl">
                    <a:srgbClr val="000000"/>
                  </a:outerShdw>
                </a:effectLst>
                <a:latin typeface="Times New Roman" pitchFamily="18" charset="0"/>
                <a:cs typeface="Times New Roman" pitchFamily="18" charset="0"/>
              </a:rPr>
              <a:t>Hypogammaglobulinemia</a:t>
            </a:r>
            <a:endParaRPr lang="en-US" sz="2800" b="1" dirty="0">
              <a:effectLst>
                <a:outerShdw blurRad="38100" dist="38100" dir="2700000" algn="tl">
                  <a:srgbClr val="000000"/>
                </a:outerShdw>
              </a:effectLst>
              <a:latin typeface="Times New Roman" pitchFamily="18" charset="0"/>
              <a:cs typeface="Times New Roman" pitchFamily="18" charset="0"/>
            </a:endParaRPr>
          </a:p>
          <a:p>
            <a:pPr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smtClean="0">
                <a:effectLst>
                  <a:outerShdw blurRad="38100" dist="38100" dir="2700000" algn="tl">
                    <a:srgbClr val="000000"/>
                  </a:outerShdw>
                </a:effectLst>
                <a:latin typeface="Times New Roman" pitchFamily="18" charset="0"/>
                <a:cs typeface="Times New Roman" pitchFamily="18" charset="0"/>
              </a:rPr>
              <a:t>-Average </a:t>
            </a:r>
            <a:r>
              <a:rPr lang="en-US" sz="2800" b="1" dirty="0">
                <a:effectLst>
                  <a:outerShdw blurRad="38100" dist="38100" dir="2700000" algn="tl">
                    <a:srgbClr val="000000"/>
                  </a:outerShdw>
                </a:effectLst>
                <a:latin typeface="Times New Roman" pitchFamily="18" charset="0"/>
                <a:cs typeface="Times New Roman" pitchFamily="18" charset="0"/>
              </a:rPr>
              <a:t>life expectancy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 3 - 4</a:t>
            </a:r>
            <a:r>
              <a:rPr lang="en-US" sz="2800" b="1" dirty="0">
                <a:effectLst>
                  <a:outerShdw blurRad="38100" dist="38100" dir="2700000" algn="tl">
                    <a:srgbClr val="000000"/>
                  </a:outerShdw>
                </a:effectLst>
                <a:latin typeface="Times New Roman" pitchFamily="18" charset="0"/>
                <a:cs typeface="Times New Roman" pitchFamily="18" charset="0"/>
              </a:rPr>
              <a:t> years</a:t>
            </a:r>
          </a:p>
          <a:p>
            <a:pPr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Most patients respond well to chemotherapy and radiotherapy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long periods of remissions</a:t>
            </a:r>
            <a:r>
              <a:rPr lang="ar-SA" sz="2800" b="1" dirty="0">
                <a:effectLst>
                  <a:outerShdw blurRad="38100" dist="38100" dir="2700000" algn="tl">
                    <a:srgbClr val="000000"/>
                  </a:outerShdw>
                </a:effectLst>
                <a:latin typeface="Times New Roman" pitchFamily="18" charset="0"/>
                <a:cs typeface="Times New Roman" pitchFamily="18" charset="0"/>
              </a:rPr>
              <a:t>.</a:t>
            </a:r>
            <a:endParaRPr lang="en-US" sz="2800" b="1" dirty="0">
              <a:effectLst>
                <a:outerShdw blurRad="38100" dist="38100" dir="2700000" algn="tl">
                  <a:srgbClr val="000000"/>
                </a:outerShdw>
              </a:effectLst>
              <a:latin typeface="Times New Roman" pitchFamily="18" charset="0"/>
              <a:cs typeface="Times New Roman" pitchFamily="18" charset="0"/>
            </a:endParaRPr>
          </a:p>
          <a:p>
            <a:pPr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early the patient may  remain  alive, even without treatment for several years.</a:t>
            </a:r>
            <a:r>
              <a:rPr lang="ar-EG" sz="2800" b="1" dirty="0">
                <a:effectLst>
                  <a:outerShdw blurRad="38100" dist="38100" dir="2700000" algn="tl">
                    <a:srgbClr val="000000"/>
                  </a:outerShdw>
                </a:effectLst>
                <a:latin typeface="Times New Roman" pitchFamily="18" charset="0"/>
                <a:cs typeface="Times New Roman" pitchFamily="18" charset="0"/>
              </a:rPr>
              <a:t> </a:t>
            </a:r>
            <a:endParaRPr lang="en-US" sz="2800" b="1" dirty="0">
              <a:effectLst>
                <a:outerShdw blurRad="38100" dist="38100" dir="2700000" algn="tl">
                  <a:srgbClr val="000000"/>
                </a:outerShdw>
              </a:effectLst>
              <a:latin typeface="Times New Roman" pitchFamily="18" charset="0"/>
              <a:cs typeface="Times New Roman" pitchFamily="18" charset="0"/>
            </a:endParaRPr>
          </a:p>
          <a:p>
            <a:pPr algn="l"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Causes of death :</a:t>
            </a:r>
          </a:p>
          <a:p>
            <a:pPr lvl="4" algn="l"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 may be from other causes</a:t>
            </a:r>
          </a:p>
          <a:p>
            <a:pPr lvl="4" algn="l"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 pneumonia</a:t>
            </a:r>
          </a:p>
          <a:p>
            <a:pPr lvl="4" algn="l"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err="1">
                <a:effectLst>
                  <a:outerShdw blurRad="38100" dist="38100" dir="2700000" algn="tl">
                    <a:srgbClr val="000000"/>
                  </a:outerShdw>
                </a:effectLst>
                <a:latin typeface="Times New Roman" pitchFamily="18" charset="0"/>
                <a:cs typeface="Times New Roman" pitchFamily="18" charset="0"/>
              </a:rPr>
              <a:t>overwelming</a:t>
            </a:r>
            <a:r>
              <a:rPr lang="en-US" sz="2800" b="1" dirty="0">
                <a:effectLst>
                  <a:outerShdw blurRad="38100" dist="38100" dir="2700000" algn="tl">
                    <a:srgbClr val="000000"/>
                  </a:outerShdw>
                </a:effectLst>
                <a:latin typeface="Times New Roman" pitchFamily="18" charset="0"/>
                <a:cs typeface="Times New Roman" pitchFamily="18" charset="0"/>
              </a:rPr>
              <a:t> infections</a:t>
            </a:r>
          </a:p>
          <a:p>
            <a:pPr lvl="4" algn="l"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err="1">
                <a:effectLst>
                  <a:outerShdw blurRad="38100" dist="38100" dir="2700000" algn="tl">
                    <a:srgbClr val="000000"/>
                  </a:outerShdw>
                </a:effectLst>
                <a:latin typeface="Times New Roman" pitchFamily="18" charset="0"/>
                <a:cs typeface="Times New Roman" pitchFamily="18" charset="0"/>
              </a:rPr>
              <a:t>Haemorrhage</a:t>
            </a:r>
            <a:endParaRPr lang="ar-SA" sz="2800" b="1" dirty="0">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Complications(2)</a:t>
            </a:r>
            <a:endParaRPr lang="ar-EG" dirty="0"/>
          </a:p>
        </p:txBody>
      </p:sp>
      <p:sp>
        <p:nvSpPr>
          <p:cNvPr id="3" name="Content Placeholder 2"/>
          <p:cNvSpPr>
            <a:spLocks noGrp="1"/>
          </p:cNvSpPr>
          <p:nvPr>
            <p:ph idx="1"/>
          </p:nvPr>
        </p:nvSpPr>
        <p:spPr>
          <a:xfrm>
            <a:off x="457200" y="1600200"/>
            <a:ext cx="8458200" cy="4525963"/>
          </a:xfrm>
        </p:spPr>
        <p:txBody>
          <a:bodyPr/>
          <a:lstStyle/>
          <a:p>
            <a:pPr>
              <a:buNone/>
            </a:pPr>
            <a:r>
              <a:rPr lang="en-US" dirty="0" smtClean="0"/>
              <a:t>        Chronic </a:t>
            </a:r>
            <a:r>
              <a:rPr lang="en-US" dirty="0" smtClean="0"/>
              <a:t>lymphocytic leukemia may transform into </a:t>
            </a:r>
            <a:r>
              <a:rPr lang="en-US" dirty="0" smtClean="0">
                <a:hlinkClick r:id="rId2" tooltip="Richter's syndrome"/>
              </a:rPr>
              <a:t>Richter's syndrome</a:t>
            </a:r>
            <a:r>
              <a:rPr lang="en-US" dirty="0" smtClean="0"/>
              <a:t>, a term used to describe the development of high-grade non-Hodgkin lymphoma, </a:t>
            </a:r>
            <a:r>
              <a:rPr lang="en-US" dirty="0" err="1" smtClean="0"/>
              <a:t>prolymphocytic</a:t>
            </a:r>
            <a:r>
              <a:rPr lang="en-US" dirty="0" smtClean="0"/>
              <a:t> leukemia, Hodgkin disease, or acute leukemia in a patient who has chronic lymphocytic leukemia. Its incidence is estimated to be around 5</a:t>
            </a:r>
            <a:r>
              <a:rPr lang="en-US" dirty="0" smtClean="0"/>
              <a:t>%.</a:t>
            </a:r>
            <a:endParaRPr lang="en-US" dirty="0" smtClean="0"/>
          </a:p>
          <a:p>
            <a:endParaRPr lang="ar-E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en-US" dirty="0" smtClean="0"/>
              <a:t>Although not originally appreciated, CLL is now felt to be identical to a disease called </a:t>
            </a:r>
            <a:r>
              <a:rPr lang="en-US" b="1" dirty="0" smtClean="0"/>
              <a:t>small lymphocytic lymphoma</a:t>
            </a:r>
            <a:r>
              <a:rPr lang="en-US" dirty="0" smtClean="0"/>
              <a:t> (SLL), a type of </a:t>
            </a:r>
            <a:r>
              <a:rPr lang="en-US" dirty="0" smtClean="0">
                <a:hlinkClick r:id="rId2" tooltip="Non-Hodgkin's lymphoma"/>
              </a:rPr>
              <a:t>non-Hodgkin's lymphoma</a:t>
            </a:r>
            <a:r>
              <a:rPr lang="en-US" dirty="0" smtClean="0"/>
              <a:t> which presents primarily in the </a:t>
            </a:r>
            <a:r>
              <a:rPr lang="en-US" dirty="0" smtClean="0">
                <a:hlinkClick r:id="rId3" tooltip="Lymph nodes"/>
              </a:rPr>
              <a:t>lymph nodes</a:t>
            </a:r>
            <a:r>
              <a:rPr lang="en-US" dirty="0" smtClean="0"/>
              <a:t>. The </a:t>
            </a:r>
            <a:r>
              <a:rPr lang="en-US" dirty="0" smtClean="0">
                <a:hlinkClick r:id="rId4" tooltip="World Health Organization"/>
              </a:rPr>
              <a:t>World Health Organization</a:t>
            </a:r>
            <a:r>
              <a:rPr lang="en-US" dirty="0" smtClean="0"/>
              <a:t> considers CLL and SLL to be "one disease at different stages, not two separate entities</a:t>
            </a:r>
            <a:r>
              <a:rPr lang="en-US" dirty="0" smtClean="0"/>
              <a:t>".</a:t>
            </a:r>
            <a:endParaRPr lang="en-US" dirty="0" smtClean="0"/>
          </a:p>
          <a:p>
            <a:endParaRPr lang="ar-E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Epidemiology</a:t>
            </a:r>
            <a:endParaRPr lang="ar-EG" dirty="0"/>
          </a:p>
        </p:txBody>
      </p:sp>
      <p:sp>
        <p:nvSpPr>
          <p:cNvPr id="3" name="Content Placeholder 2"/>
          <p:cNvSpPr>
            <a:spLocks noGrp="1"/>
          </p:cNvSpPr>
          <p:nvPr>
            <p:ph idx="1"/>
          </p:nvPr>
        </p:nvSpPr>
        <p:spPr/>
        <p:txBody>
          <a:bodyPr>
            <a:normAutofit fontScale="85000" lnSpcReduction="10000"/>
          </a:bodyPr>
          <a:lstStyle/>
          <a:p>
            <a:r>
              <a:rPr lang="en-US" dirty="0" smtClean="0"/>
              <a:t>CLL is a disease of older adults and is rarely encountered in individuals under the age of 40. Thereafter the disease incidence increases with age.</a:t>
            </a:r>
          </a:p>
          <a:p>
            <a:r>
              <a:rPr lang="en-US" dirty="0" smtClean="0"/>
              <a:t>In the </a:t>
            </a:r>
            <a:r>
              <a:rPr lang="en-US" dirty="0" smtClean="0">
                <a:hlinkClick r:id="rId2" tooltip="United States"/>
              </a:rPr>
              <a:t>United States</a:t>
            </a:r>
            <a:r>
              <a:rPr lang="en-US" dirty="0" smtClean="0"/>
              <a:t> during 2009, about 16,000 new cases are expected to be diagnosed, and 4,400 patients are expected to die from CLL</a:t>
            </a:r>
            <a:r>
              <a:rPr lang="en-US" dirty="0" smtClean="0"/>
              <a:t>. </a:t>
            </a:r>
            <a:r>
              <a:rPr lang="en-US" dirty="0" smtClean="0"/>
              <a:t>Because of the prolonged survival, which was typically about ten years in past decades, but which can extend to a normal life expectancy</a:t>
            </a:r>
            <a:r>
              <a:rPr lang="en-US" dirty="0" smtClean="0"/>
              <a:t>, </a:t>
            </a:r>
            <a:r>
              <a:rPr lang="en-US" dirty="0" smtClean="0"/>
              <a:t>the </a:t>
            </a:r>
            <a:r>
              <a:rPr lang="en-US" dirty="0" smtClean="0">
                <a:hlinkClick r:id="rId3" tooltip="Prevalence"/>
              </a:rPr>
              <a:t>prevalence</a:t>
            </a:r>
            <a:r>
              <a:rPr lang="en-US" dirty="0" smtClean="0"/>
              <a:t> (number of people living with the disease) is much higher than the </a:t>
            </a:r>
            <a:r>
              <a:rPr lang="en-US" dirty="0" smtClean="0">
                <a:hlinkClick r:id="rId4" tooltip="Incidence"/>
              </a:rPr>
              <a:t>incidence</a:t>
            </a:r>
            <a:r>
              <a:rPr lang="en-US" dirty="0" smtClean="0"/>
              <a:t> (new diagnoses).</a:t>
            </a:r>
          </a:p>
          <a:p>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Symptoms and signs</a:t>
            </a:r>
            <a:r>
              <a:rPr lang="en-US" b="1" dirty="0" smtClean="0"/>
              <a:t/>
            </a:r>
            <a:br>
              <a:rPr lang="en-US" b="1" dirty="0" smtClean="0"/>
            </a:br>
            <a:endParaRPr lang="ar-EG"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dirty="0" smtClean="0">
                <a:solidFill>
                  <a:srgbClr val="FF0000"/>
                </a:solidFill>
              </a:rPr>
              <a:t>Most</a:t>
            </a:r>
            <a:r>
              <a:rPr lang="en-US" dirty="0" smtClean="0"/>
              <a:t> </a:t>
            </a:r>
            <a:r>
              <a:rPr lang="en-US" dirty="0" smtClean="0"/>
              <a:t>people are diagnosed without symptoms as the result of a routine blood test that returns a high white blood cell count. </a:t>
            </a:r>
            <a:r>
              <a:rPr lang="en-US" dirty="0" smtClean="0">
                <a:solidFill>
                  <a:srgbClr val="FF0000"/>
                </a:solidFill>
              </a:rPr>
              <a:t>Uncommonly</a:t>
            </a:r>
            <a:r>
              <a:rPr lang="en-US" dirty="0" smtClean="0"/>
              <a:t>, CLL presents as enlargement of the lymph nodes without a high white blood cell count or no evidence of the disease in the blood. This is referred to as </a:t>
            </a:r>
            <a:r>
              <a:rPr lang="en-US" dirty="0" smtClean="0">
                <a:hlinkClick r:id="rId2" tooltip="Small lymphocytic lymphoma"/>
              </a:rPr>
              <a:t>small lymphocytic lymphoma</a:t>
            </a:r>
            <a:r>
              <a:rPr lang="en-US" dirty="0" smtClean="0"/>
              <a:t>. </a:t>
            </a:r>
            <a:r>
              <a:rPr lang="en-US" dirty="0" smtClean="0">
                <a:solidFill>
                  <a:srgbClr val="FF0000"/>
                </a:solidFill>
              </a:rPr>
              <a:t>In</a:t>
            </a:r>
            <a:r>
              <a:rPr lang="en-US" dirty="0" smtClean="0"/>
              <a:t> </a:t>
            </a:r>
            <a:r>
              <a:rPr lang="en-US" dirty="0" smtClean="0">
                <a:solidFill>
                  <a:srgbClr val="FF0000"/>
                </a:solidFill>
              </a:rPr>
              <a:t>some</a:t>
            </a:r>
            <a:r>
              <a:rPr lang="en-US" dirty="0" smtClean="0"/>
              <a:t> individuals the disease comes to light only after the </a:t>
            </a:r>
            <a:r>
              <a:rPr lang="en-US" dirty="0" err="1" smtClean="0"/>
              <a:t>neoplastic</a:t>
            </a:r>
            <a:r>
              <a:rPr lang="en-US" dirty="0" smtClean="0"/>
              <a:t> cells overwhelm the bone marrow resulting in anemia producing tiredness or weakness.</a:t>
            </a:r>
          </a:p>
          <a:p>
            <a:endParaRPr lang="ar-E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ChangeArrowheads="1"/>
          </p:cNvSpPr>
          <p:nvPr/>
        </p:nvSpPr>
        <p:spPr bwMode="auto">
          <a:xfrm>
            <a:off x="0" y="838071"/>
            <a:ext cx="8964613" cy="5016758"/>
          </a:xfrm>
          <a:prstGeom prst="rect">
            <a:avLst/>
          </a:prstGeom>
          <a:noFill/>
          <a:ln w="9525">
            <a:noFill/>
            <a:miter lim="800000"/>
            <a:headEnd/>
            <a:tailEnd/>
          </a:ln>
          <a:effectLst/>
        </p:spPr>
        <p:txBody>
          <a:bodyPr anchor="ctr">
            <a:spAutoFit/>
          </a:bodyPr>
          <a:lstStyle/>
          <a:p>
            <a:pPr indent="228600" algn="just" rtl="0"/>
            <a:r>
              <a:rPr lang="en-US" sz="3200" b="1" dirty="0">
                <a:effectLst>
                  <a:outerShdw blurRad="38100" dist="38100" dir="2700000" algn="tl">
                    <a:srgbClr val="000000"/>
                  </a:outerShdw>
                </a:effectLst>
                <a:latin typeface="Times New Roman" pitchFamily="18" charset="0"/>
                <a:cs typeface="Times New Roman" pitchFamily="18" charset="0"/>
              </a:rPr>
              <a:t>C / P</a:t>
            </a:r>
            <a:r>
              <a:rPr lang="ar-SA" sz="3200" b="1" dirty="0">
                <a:effectLst>
                  <a:outerShdw blurRad="38100" dist="38100" dir="2700000" algn="tl">
                    <a:srgbClr val="000000"/>
                  </a:outerShdw>
                </a:effectLst>
                <a:latin typeface="Times New Roman" pitchFamily="18" charset="0"/>
                <a:cs typeface="Times New Roman" pitchFamily="18" charset="0"/>
              </a:rPr>
              <a:t> :</a:t>
            </a:r>
            <a:endParaRPr lang="en-US" sz="3200" b="1" dirty="0">
              <a:effectLst>
                <a:outerShdw blurRad="38100" dist="38100" dir="2700000" algn="tl">
                  <a:srgbClr val="000000"/>
                </a:outerShdw>
              </a:effectLst>
              <a:latin typeface="Times New Roman" pitchFamily="18" charset="0"/>
              <a:cs typeface="Times New Roman" pitchFamily="18" charset="0"/>
            </a:endParaRPr>
          </a:p>
          <a:p>
            <a:pPr indent="228600" algn="just" rtl="0"/>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FFF00"/>
                </a:solidFill>
                <a:effectLst>
                  <a:outerShdw blurRad="38100" dist="38100" dir="2700000" algn="tl">
                    <a:srgbClr val="000000"/>
                  </a:outerShdw>
                </a:effectLst>
                <a:latin typeface="Times New Roman" pitchFamily="18" charset="0"/>
                <a:cs typeface="Times New Roman" pitchFamily="18" charset="0"/>
              </a:rPr>
              <a:t>(A) Symptoms :</a:t>
            </a:r>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smtClean="0">
                <a:solidFill>
                  <a:srgbClr val="F5A9EC"/>
                </a:solidFill>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 -&gt;</a:t>
            </a:r>
            <a:r>
              <a:rPr lang="en-US" sz="3200" b="1" dirty="0">
                <a:effectLst>
                  <a:outerShdw blurRad="38100" dist="38100" dir="2700000" algn="tl">
                    <a:srgbClr val="000000"/>
                  </a:outerShdw>
                </a:effectLst>
                <a:latin typeface="Times New Roman" pitchFamily="18" charset="0"/>
                <a:cs typeface="Times New Roman" pitchFamily="18" charset="0"/>
              </a:rPr>
              <a:t> No</a:t>
            </a:r>
          </a:p>
          <a:p>
            <a:pPr indent="228600" rtl="0"/>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smtClean="0">
                <a:solidFill>
                  <a:srgbClr val="F5A9EC"/>
                </a:solidFill>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 -&gt;</a:t>
            </a:r>
            <a:r>
              <a:rPr lang="en-US" sz="3200" b="1" dirty="0">
                <a:effectLst>
                  <a:outerShdw blurRad="38100" dist="38100" dir="2700000" algn="tl">
                    <a:srgbClr val="000000"/>
                  </a:outerShdw>
                </a:effectLst>
                <a:latin typeface="Times New Roman" pitchFamily="18" charset="0"/>
                <a:cs typeface="Times New Roman" pitchFamily="18" charset="0"/>
              </a:rPr>
              <a:t>may be glandular </a:t>
            </a:r>
            <a:r>
              <a:rPr lang="en-US" sz="3200" b="1" dirty="0" smtClean="0">
                <a:effectLst>
                  <a:outerShdw blurRad="38100" dist="38100" dir="2700000" algn="tl">
                    <a:srgbClr val="000000"/>
                  </a:outerShdw>
                </a:effectLst>
                <a:latin typeface="Times New Roman" pitchFamily="18" charset="0"/>
                <a:cs typeface="Times New Roman" pitchFamily="18" charset="0"/>
              </a:rPr>
              <a:t>     swelling</a:t>
            </a:r>
            <a:endParaRPr lang="en-US" sz="3200" b="1" dirty="0">
              <a:effectLst>
                <a:outerShdw blurRad="38100" dist="38100" dir="2700000" algn="tl">
                  <a:srgbClr val="000000"/>
                </a:outerShdw>
              </a:effectLst>
              <a:latin typeface="Times New Roman" pitchFamily="18" charset="0"/>
              <a:cs typeface="Times New Roman" pitchFamily="18" charset="0"/>
            </a:endParaRPr>
          </a:p>
          <a:p>
            <a:pPr indent="228600" algn="just" rtl="0"/>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                      </a:t>
            </a:r>
            <a:r>
              <a:rPr lang="en-US" sz="3200" b="1" dirty="0" smtClean="0">
                <a:solidFill>
                  <a:srgbClr val="F5A9EC"/>
                </a:solidFill>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 -&gt;</a:t>
            </a:r>
            <a:r>
              <a:rPr lang="en-US" sz="3200" b="1" dirty="0">
                <a:effectLst>
                  <a:outerShdw blurRad="38100" dist="38100" dir="2700000" algn="tl">
                    <a:srgbClr val="000000"/>
                  </a:outerShdw>
                </a:effectLst>
                <a:latin typeface="Times New Roman" pitchFamily="18" charset="0"/>
                <a:cs typeface="Times New Roman" pitchFamily="18" charset="0"/>
              </a:rPr>
              <a:t>  loss of weight and general</a:t>
            </a:r>
          </a:p>
          <a:p>
            <a:pPr indent="228600" algn="just" rtl="0"/>
            <a:r>
              <a:rPr lang="en-US" sz="3200" b="1" dirty="0">
                <a:effectLst>
                  <a:outerShdw blurRad="38100" dist="38100" dir="2700000" algn="tl">
                    <a:srgbClr val="000000"/>
                  </a:outerShdw>
                </a:effectLst>
                <a:latin typeface="Times New Roman" pitchFamily="18" charset="0"/>
                <a:cs typeface="Times New Roman" pitchFamily="18" charset="0"/>
              </a:rPr>
              <a:t>                            		weakness</a:t>
            </a:r>
            <a:r>
              <a:rPr lang="ar-SA" sz="3200" b="1" dirty="0">
                <a:effectLst>
                  <a:outerShdw blurRad="38100" dist="38100" dir="2700000" algn="tl">
                    <a:srgbClr val="000000"/>
                  </a:outerShdw>
                </a:effectLst>
                <a:latin typeface="Times New Roman" pitchFamily="18" charset="0"/>
                <a:cs typeface="Times New Roman" pitchFamily="18" charset="0"/>
              </a:rPr>
              <a:t>.</a:t>
            </a:r>
            <a:endParaRPr lang="en-US" sz="3200" b="1" dirty="0">
              <a:effectLst>
                <a:outerShdw blurRad="38100" dist="38100" dir="2700000" algn="tl">
                  <a:srgbClr val="000000"/>
                </a:outerShdw>
              </a:effectLst>
              <a:latin typeface="Times New Roman" pitchFamily="18" charset="0"/>
              <a:cs typeface="Times New Roman" pitchFamily="18" charset="0"/>
            </a:endParaRPr>
          </a:p>
          <a:p>
            <a:pPr indent="228600" algn="just" rtl="0"/>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smtClean="0">
                <a:solidFill>
                  <a:srgbClr val="F5A9EC"/>
                </a:solidFill>
                <a:effectLst>
                  <a:outerShdw blurRad="38100" dist="38100" dir="2700000" algn="tl">
                    <a:srgbClr val="000000"/>
                  </a:outerShdw>
                </a:effectLst>
                <a:latin typeface="Times New Roman" pitchFamily="18" charset="0"/>
                <a:cs typeface="Times New Roman" pitchFamily="18" charset="0"/>
              </a:rPr>
              <a:t>- </a:t>
            </a:r>
            <a:r>
              <a:rPr lang="en-US" sz="3200" b="1" dirty="0">
                <a:solidFill>
                  <a:srgbClr val="F5A9EC"/>
                </a:solidFill>
                <a:effectLst>
                  <a:outerShdw blurRad="38100" dist="38100" dir="2700000" algn="tl">
                    <a:srgbClr val="000000"/>
                  </a:outerShdw>
                </a:effectLst>
                <a:latin typeface="Times New Roman" pitchFamily="18" charset="0"/>
                <a:cs typeface="Times New Roman" pitchFamily="18" charset="0"/>
              </a:rPr>
              <a:t>- -&gt;</a:t>
            </a:r>
            <a:r>
              <a:rPr lang="en-US" sz="3200" b="1" dirty="0">
                <a:effectLst>
                  <a:outerShdw blurRad="38100" dist="38100" dir="2700000" algn="tl">
                    <a:srgbClr val="000000"/>
                  </a:outerShdw>
                </a:effectLst>
                <a:latin typeface="Times New Roman" pitchFamily="18" charset="0"/>
                <a:cs typeface="Times New Roman" pitchFamily="18" charset="0"/>
              </a:rPr>
              <a:t>  fever</a:t>
            </a:r>
            <a:r>
              <a:rPr lang="ar-SA" sz="3200" b="1" dirty="0">
                <a:effectLst>
                  <a:outerShdw blurRad="38100" dist="38100" dir="2700000" algn="tl">
                    <a:srgbClr val="000000"/>
                  </a:outerShdw>
                </a:effectLst>
                <a:latin typeface="Times New Roman" pitchFamily="18" charset="0"/>
                <a:cs typeface="Times New Roman" pitchFamily="18" charset="0"/>
              </a:rPr>
              <a:t>.</a:t>
            </a:r>
            <a:endParaRPr lang="en-US" sz="3200" b="1" dirty="0">
              <a:effectLst>
                <a:outerShdw blurRad="38100" dist="38100" dir="2700000" algn="tl">
                  <a:srgbClr val="000000"/>
                </a:outerShdw>
              </a:effectLst>
              <a:latin typeface="Times New Roman" pitchFamily="18" charset="0"/>
              <a:cs typeface="Times New Roman" pitchFamily="18" charset="0"/>
            </a:endParaRPr>
          </a:p>
          <a:p>
            <a:pPr indent="228600" rtl="0"/>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err="1">
                <a:effectLst>
                  <a:outerShdw blurRad="38100" dist="38100" dir="2700000" algn="tl">
                    <a:srgbClr val="000000"/>
                  </a:outerShdw>
                </a:effectLst>
                <a:latin typeface="Times New Roman" pitchFamily="18" charset="0"/>
                <a:cs typeface="Times New Roman" pitchFamily="18" charset="0"/>
              </a:rPr>
              <a:t>Mediastinal</a:t>
            </a:r>
            <a:r>
              <a:rPr lang="en-US" sz="3200" b="1" dirty="0">
                <a:effectLst>
                  <a:outerShdw blurRad="38100" dist="38100" dir="2700000" algn="tl">
                    <a:srgbClr val="000000"/>
                  </a:outerShdw>
                </a:effectLst>
                <a:latin typeface="Times New Roman" pitchFamily="18" charset="0"/>
                <a:cs typeface="Times New Roman" pitchFamily="18" charset="0"/>
              </a:rPr>
              <a:t> </a:t>
            </a:r>
            <a:r>
              <a:rPr lang="en-US" sz="3200" b="1" dirty="0" smtClean="0">
                <a:solidFill>
                  <a:srgbClr val="FFFF00"/>
                </a:solidFill>
                <a:effectLst>
                  <a:outerShdw blurRad="38100" dist="38100" dir="2700000" algn="tl">
                    <a:srgbClr val="000000"/>
                  </a:outerShdw>
                </a:effectLst>
                <a:latin typeface="Times New Roman" pitchFamily="18" charset="0"/>
                <a:cs typeface="Times New Roman" pitchFamily="18" charset="0"/>
              </a:rPr>
              <a:t>--&gt;</a:t>
            </a:r>
            <a:r>
              <a:rPr lang="en-US" sz="3200" b="1" dirty="0" smtClean="0">
                <a:effectLst>
                  <a:outerShdw blurRad="38100" dist="38100" dir="2700000" algn="tl">
                    <a:srgbClr val="000000"/>
                  </a:outerShdw>
                </a:effectLst>
                <a:latin typeface="Times New Roman" pitchFamily="18" charset="0"/>
                <a:cs typeface="Times New Roman" pitchFamily="18" charset="0"/>
              </a:rPr>
              <a:t> cough</a:t>
            </a:r>
            <a:endParaRPr lang="en-US" sz="3200" b="1" dirty="0" smtClean="0">
              <a:effectLst>
                <a:outerShdw blurRad="38100" dist="38100" dir="2700000" algn="tl">
                  <a:srgbClr val="000000"/>
                </a:outerShdw>
              </a:effectLst>
              <a:latin typeface="Times New Roman" pitchFamily="18" charset="0"/>
              <a:cs typeface="Times New Roman" pitchFamily="18" charset="0"/>
              <a:sym typeface="Wingdings" pitchFamily="2" charset="2"/>
            </a:endParaRPr>
          </a:p>
          <a:p>
            <a:pPr indent="228600" algn="just" rtl="0"/>
            <a:r>
              <a:rPr lang="en-US" sz="3200" b="1" dirty="0" smtClean="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3200" b="1" dirty="0" smtClean="0">
                <a:solidFill>
                  <a:srgbClr val="F5A9EC"/>
                </a:solidFill>
                <a:effectLst>
                  <a:outerShdw blurRad="38100" dist="38100" dir="2700000" algn="tl">
                    <a:srgbClr val="000000"/>
                  </a:outerShdw>
                </a:effectLst>
                <a:latin typeface="Times New Roman" pitchFamily="18" charset="0"/>
                <a:cs typeface="Times New Roman" pitchFamily="18" charset="0"/>
                <a:sym typeface="Wingdings" pitchFamily="2" charset="2"/>
              </a:rPr>
              <a:t>- - -&gt;</a:t>
            </a:r>
            <a:r>
              <a:rPr lang="en-US" sz="3200" b="1" dirty="0" smtClean="0">
                <a:effectLst>
                  <a:outerShdw blurRad="38100" dist="38100" dir="2700000" algn="tl">
                    <a:srgbClr val="000000"/>
                  </a:outerShdw>
                </a:effectLst>
                <a:latin typeface="Times New Roman" pitchFamily="18" charset="0"/>
                <a:cs typeface="Times New Roman" pitchFamily="18" charset="0"/>
                <a:sym typeface="Wingdings" pitchFamily="2" charset="2"/>
              </a:rPr>
              <a:t>  pressure symptoms :</a:t>
            </a:r>
          </a:p>
          <a:p>
            <a:pPr indent="228600" algn="just" rtl="0"/>
            <a:r>
              <a:rPr lang="en-US" sz="3200" b="1" dirty="0">
                <a:effectLst>
                  <a:outerShdw blurRad="38100" dist="38100" dir="2700000" algn="tl">
                    <a:srgbClr val="000000"/>
                  </a:outerShdw>
                </a:effectLst>
                <a:latin typeface="Times New Roman" pitchFamily="18" charset="0"/>
                <a:cs typeface="Times New Roman" pitchFamily="18" charset="0"/>
                <a:sym typeface="Wingdings" pitchFamily="2" charset="2"/>
              </a:rPr>
              <a:t>					</a:t>
            </a:r>
            <a:r>
              <a:rPr lang="en-US" sz="3200" b="1" dirty="0">
                <a:effectLst>
                  <a:outerShdw blurRad="38100" dist="38100" dir="2700000" algn="tl">
                    <a:srgbClr val="000000"/>
                  </a:outerShdw>
                </a:effectLst>
                <a:latin typeface="Times New Roman" pitchFamily="18" charset="0"/>
                <a:cs typeface="Times New Roman" pitchFamily="18" charset="0"/>
              </a:rPr>
              <a:t> liver </a:t>
            </a:r>
            <a:r>
              <a:rPr lang="en-US" sz="3200" b="1" dirty="0">
                <a:solidFill>
                  <a:srgbClr val="FFFF00"/>
                </a:solidFill>
                <a:effectLst>
                  <a:outerShdw blurRad="38100" dist="38100" dir="2700000" algn="tl">
                    <a:srgbClr val="000000"/>
                  </a:outerShdw>
                </a:effectLst>
                <a:latin typeface="Times New Roman" pitchFamily="18" charset="0"/>
                <a:cs typeface="Times New Roman" pitchFamily="18" charset="0"/>
              </a:rPr>
              <a:t>--&gt;</a:t>
            </a:r>
            <a:r>
              <a:rPr lang="en-US" sz="3200" b="1" dirty="0">
                <a:effectLst>
                  <a:outerShdw blurRad="38100" dist="38100" dir="2700000" algn="tl">
                    <a:srgbClr val="000000"/>
                  </a:outerShdw>
                </a:effectLst>
                <a:latin typeface="Times New Roman" pitchFamily="18" charset="0"/>
                <a:cs typeface="Times New Roman" pitchFamily="18" charset="0"/>
              </a:rPr>
              <a:t> jaundice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ChangeArrowheads="1"/>
          </p:cNvSpPr>
          <p:nvPr/>
        </p:nvSpPr>
        <p:spPr bwMode="auto">
          <a:xfrm>
            <a:off x="323850" y="673229"/>
            <a:ext cx="8569325" cy="4832092"/>
          </a:xfrm>
          <a:prstGeom prst="rect">
            <a:avLst/>
          </a:prstGeom>
          <a:noFill/>
          <a:ln w="9525">
            <a:noFill/>
            <a:miter lim="800000"/>
            <a:headEnd/>
            <a:tailEnd/>
          </a:ln>
          <a:effectLst/>
        </p:spPr>
        <p:txBody>
          <a:bodyPr anchor="ctr">
            <a:spAutoFit/>
          </a:bodyPr>
          <a:lstStyle/>
          <a:p>
            <a:pPr indent="457200" algn="just" rtl="0"/>
            <a:r>
              <a:rPr lang="en-US" sz="2800" b="1" dirty="0">
                <a:solidFill>
                  <a:srgbClr val="FFFF00"/>
                </a:solidFill>
                <a:effectLst>
                  <a:outerShdw blurRad="38100" dist="38100" dir="2700000" algn="tl">
                    <a:srgbClr val="000000"/>
                  </a:outerShdw>
                </a:effectLst>
                <a:latin typeface="Times New Roman" pitchFamily="18" charset="0"/>
                <a:cs typeface="Times New Roman" pitchFamily="18" charset="0"/>
              </a:rPr>
              <a:t>(B) Signs:</a:t>
            </a:r>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low grade fever</a:t>
            </a:r>
          </a:p>
          <a:p>
            <a:pPr indent="457200"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		---&gt;</a:t>
            </a:r>
            <a:r>
              <a:rPr lang="en-US" sz="2800" b="1" dirty="0">
                <a:effectLst>
                  <a:outerShdw blurRad="38100" dist="38100" dir="2700000" algn="tl">
                    <a:srgbClr val="000000"/>
                  </a:outerShdw>
                </a:effectLst>
                <a:latin typeface="Times New Roman" pitchFamily="18" charset="0"/>
                <a:cs typeface="Times New Roman" pitchFamily="18" charset="0"/>
              </a:rPr>
              <a:t>LN </a:t>
            </a:r>
            <a:r>
              <a:rPr lang="en-US" sz="2800" b="1" dirty="0">
                <a:effectLst>
                  <a:outerShdw blurRad="38100" dist="38100" dir="2700000" algn="tl">
                    <a:srgbClr val="000000"/>
                  </a:outerShdw>
                </a:effectLst>
                <a:latin typeface="Times New Roman" pitchFamily="18" charset="0"/>
              </a:rPr>
              <a:t>↑</a:t>
            </a:r>
            <a:r>
              <a:rPr lang="en-US" sz="2800" b="1" dirty="0">
                <a:effectLst>
                  <a:outerShdw blurRad="38100" dist="38100" dir="2700000" algn="tl">
                    <a:srgbClr val="000000"/>
                  </a:outerShdw>
                </a:effectLst>
                <a:latin typeface="Times New Roman" pitchFamily="18" charset="0"/>
                <a:cs typeface="Times New Roman" pitchFamily="18" charset="0"/>
              </a:rPr>
              <a:t>(Usually  generalized, moderately</a:t>
            </a: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enlarged , discrete, firm,  not tender</a:t>
            </a:r>
            <a:r>
              <a:rPr lang="ar-SA" sz="2800" b="1" dirty="0">
                <a:effectLst>
                  <a:outerShdw blurRad="38100" dist="38100" dir="2700000" algn="tl">
                    <a:srgbClr val="000000"/>
                  </a:outerShdw>
                </a:effectLst>
                <a:latin typeface="Times New Roman" pitchFamily="18" charset="0"/>
                <a:cs typeface="Times New Roman" pitchFamily="18" charset="0"/>
              </a:rPr>
              <a:t>(</a:t>
            </a:r>
            <a:endParaRPr lang="en-US" sz="2800" b="1" dirty="0">
              <a:effectLst>
                <a:outerShdw blurRad="38100" dist="38100" dir="2700000" algn="tl">
                  <a:srgbClr val="000000"/>
                </a:outerShdw>
              </a:effectLst>
              <a:latin typeface="Times New Roman" pitchFamily="18" charset="0"/>
              <a:cs typeface="Times New Roman" pitchFamily="18" charset="0"/>
            </a:endParaRP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abdomen:- </a:t>
            </a:r>
            <a:r>
              <a:rPr lang="en-US" sz="2800" b="1" dirty="0" err="1">
                <a:effectLst>
                  <a:outerShdw blurRad="38100" dist="38100" dir="2700000" algn="tl">
                    <a:srgbClr val="000000"/>
                  </a:outerShdw>
                </a:effectLst>
                <a:latin typeface="Times New Roman" pitchFamily="18" charset="0"/>
                <a:cs typeface="Times New Roman" pitchFamily="18" charset="0"/>
              </a:rPr>
              <a:t>splenomegally</a:t>
            </a:r>
            <a:r>
              <a:rPr lang="en-US" sz="2800" b="1" dirty="0">
                <a:effectLst>
                  <a:outerShdw blurRad="38100" dist="38100" dir="2700000" algn="tl">
                    <a:srgbClr val="000000"/>
                  </a:outerShdw>
                </a:effectLst>
                <a:latin typeface="Times New Roman" pitchFamily="18" charset="0"/>
                <a:cs typeface="Times New Roman" pitchFamily="18" charset="0"/>
              </a:rPr>
              <a:t>: less huge 				than in CML,</a:t>
            </a:r>
          </a:p>
          <a:p>
            <a:pPr indent="457200" algn="just" rtl="0"/>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				liver </a:t>
            </a:r>
            <a:r>
              <a:rPr lang="en-US" sz="2800" b="1" dirty="0" smtClean="0">
                <a:solidFill>
                  <a:srgbClr val="F5A9EC"/>
                </a:solidFill>
                <a:effectLst>
                  <a:outerShdw blurRad="38100" dist="38100" dir="2700000" algn="tl">
                    <a:srgbClr val="000000"/>
                  </a:outerShdw>
                </a:effectLst>
                <a:latin typeface="Times New Roman" pitchFamily="18" charset="0"/>
                <a:cs typeface="Times New Roman" pitchFamily="18" charset="0"/>
              </a:rPr>
              <a:t>enlargement may be due   to:</a:t>
            </a:r>
            <a:endPar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endParaRP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Leukemic infiltrations</a:t>
            </a: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 </a:t>
            </a:r>
            <a:r>
              <a:rPr lang="en-US" sz="2800" b="1" dirty="0">
                <a:effectLst>
                  <a:outerShdw blurRad="38100" dist="38100" dir="2700000" algn="tl">
                    <a:srgbClr val="000000"/>
                  </a:outerShdw>
                </a:effectLst>
                <a:latin typeface="Times New Roman" pitchFamily="18" charset="0"/>
                <a:cs typeface="Times New Roman" pitchFamily="18" charset="0"/>
              </a:rPr>
              <a:t>skin : nodules, </a:t>
            </a:r>
            <a:r>
              <a:rPr lang="en-US" sz="2800" b="1" dirty="0" err="1">
                <a:effectLst>
                  <a:outerShdw blurRad="38100" dist="38100" dir="2700000" algn="tl">
                    <a:srgbClr val="000000"/>
                  </a:outerShdw>
                </a:effectLst>
                <a:latin typeface="Times New Roman" pitchFamily="18" charset="0"/>
                <a:cs typeface="Times New Roman" pitchFamily="18" charset="0"/>
              </a:rPr>
              <a:t>dermatities</a:t>
            </a:r>
            <a:endParaRPr lang="en-US" sz="2800" b="1" dirty="0">
              <a:effectLst>
                <a:outerShdw blurRad="38100" dist="38100" dir="2700000" algn="tl">
                  <a:srgbClr val="000000"/>
                </a:outerShdw>
              </a:effectLst>
              <a:latin typeface="Times New Roman" pitchFamily="18" charset="0"/>
              <a:cs typeface="Times New Roman" pitchFamily="18" charset="0"/>
            </a:endParaRP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 </a:t>
            </a:r>
            <a:r>
              <a:rPr lang="en-US" sz="2800" b="1" dirty="0">
                <a:effectLst>
                  <a:outerShdw blurRad="38100" dist="38100" dir="2700000" algn="tl">
                    <a:srgbClr val="000000"/>
                  </a:outerShdw>
                </a:effectLst>
                <a:latin typeface="Times New Roman" pitchFamily="18" charset="0"/>
                <a:cs typeface="Times New Roman" pitchFamily="18" charset="0"/>
              </a:rPr>
              <a:t>CNS infiltration</a:t>
            </a:r>
          </a:p>
          <a:p>
            <a:pPr indent="457200" algn="just" rtl="0"/>
            <a:r>
              <a:rPr lang="en-US" sz="2800" b="1" dirty="0">
                <a:effectLst>
                  <a:outerShdw blurRad="38100" dist="38100" dir="2700000" algn="tl">
                    <a:srgbClr val="000000"/>
                  </a:outerShdw>
                </a:effectLst>
                <a:latin typeface="Times New Roman" pitchFamily="18" charset="0"/>
                <a:cs typeface="Times New Roman" pitchFamily="18" charset="0"/>
              </a:rPr>
              <a:t>		</a:t>
            </a:r>
            <a:r>
              <a:rPr lang="en-US" sz="2800" b="1" dirty="0">
                <a:solidFill>
                  <a:srgbClr val="F5A9EC"/>
                </a:solidFill>
                <a:effectLst>
                  <a:outerShdw blurRad="38100" dist="38100" dir="2700000" algn="tl">
                    <a:srgbClr val="000000"/>
                  </a:outerShdw>
                </a:effectLst>
                <a:latin typeface="Times New Roman" pitchFamily="18" charset="0"/>
                <a:cs typeface="Times New Roman" pitchFamily="18" charset="0"/>
              </a:rPr>
              <a:t>---&gt;</a:t>
            </a:r>
            <a:r>
              <a:rPr lang="en-US" sz="2800" b="1" dirty="0">
                <a:effectLst>
                  <a:outerShdw blurRad="38100" dist="38100" dir="2700000" algn="tl">
                    <a:srgbClr val="000000"/>
                  </a:outerShdw>
                </a:effectLst>
                <a:latin typeface="Times New Roman" pitchFamily="18" charset="0"/>
                <a:cs typeface="Times New Roman" pitchFamily="18" charset="0"/>
              </a:rPr>
              <a:t> laryngeal or salivary gland infiltration</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2149</Words>
  <Application>Microsoft Office PowerPoint</Application>
  <PresentationFormat>On-screen Show (4:3)</PresentationFormat>
  <Paragraphs>157</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chronic lymphocytic leukemia</vt:lpstr>
      <vt:lpstr>Slide 2</vt:lpstr>
      <vt:lpstr>Slide 3</vt:lpstr>
      <vt:lpstr>Slide 4</vt:lpstr>
      <vt:lpstr>Slide 5</vt:lpstr>
      <vt:lpstr>Epidemiology</vt:lpstr>
      <vt:lpstr>Symptoms and signs </vt:lpstr>
      <vt:lpstr>Slide 8</vt:lpstr>
      <vt:lpstr>Slide 9</vt:lpstr>
      <vt:lpstr>Slide 10</vt:lpstr>
      <vt:lpstr>Diagnosis </vt:lpstr>
      <vt:lpstr>Slide 12</vt:lpstr>
      <vt:lpstr>Slide 13</vt:lpstr>
      <vt:lpstr>Slide 14</vt:lpstr>
      <vt:lpstr>Slide 15</vt:lpstr>
      <vt:lpstr>Slide 16</vt:lpstr>
      <vt:lpstr>Differential diagnosis </vt:lpstr>
      <vt:lpstr>Slide 18</vt:lpstr>
      <vt:lpstr>Slide 19</vt:lpstr>
      <vt:lpstr>Slide 20</vt:lpstr>
      <vt:lpstr>Monoclonal B-cell lymphocytosis (MBL)</vt:lpstr>
      <vt:lpstr>Slide 22</vt:lpstr>
      <vt:lpstr>Slide 23</vt:lpstr>
      <vt:lpstr>B cell prolymphocytic leukemia</vt:lpstr>
      <vt:lpstr>Hairy cell leukemia</vt:lpstr>
      <vt:lpstr>Clinical staging</vt:lpstr>
      <vt:lpstr>Slide 27</vt:lpstr>
      <vt:lpstr>Rai Staging System</vt:lpstr>
      <vt:lpstr>Binet Classification</vt:lpstr>
      <vt:lpstr>Slide 30</vt:lpstr>
      <vt:lpstr>Fluorescence in situ hybridization (FISH)</vt:lpstr>
      <vt:lpstr>Fluorescence in situ hybridization (FISH)</vt:lpstr>
      <vt:lpstr>Array-based Karyotyping</vt:lpstr>
      <vt:lpstr>Virtual Karyotype </vt:lpstr>
      <vt:lpstr>Treatment</vt:lpstr>
      <vt:lpstr>Decision to treat</vt:lpstr>
      <vt:lpstr>Slide 37</vt:lpstr>
      <vt:lpstr>Slide 38</vt:lpstr>
      <vt:lpstr>Purine analogues</vt:lpstr>
      <vt:lpstr>Monoclonal antibodies</vt:lpstr>
      <vt:lpstr>Combination chemotherapy</vt:lpstr>
      <vt:lpstr>Stem cell transplantation</vt:lpstr>
      <vt:lpstr>Refractory CLL</vt:lpstr>
      <vt:lpstr>Slide 44</vt:lpstr>
      <vt:lpstr>Complications(2)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lymphocytic leukemia</dc:title>
  <dc:creator/>
  <cp:lastModifiedBy>CiTC</cp:lastModifiedBy>
  <cp:revision>74</cp:revision>
  <dcterms:created xsi:type="dcterms:W3CDTF">2006-08-16T00:00:00Z</dcterms:created>
  <dcterms:modified xsi:type="dcterms:W3CDTF">2009-12-21T22:18:40Z</dcterms:modified>
</cp:coreProperties>
</file>