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1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4" r:id="rId26"/>
    <p:sldId id="285" r:id="rId27"/>
    <p:sldId id="303" r:id="rId28"/>
    <p:sldId id="286" r:id="rId29"/>
    <p:sldId id="287" r:id="rId30"/>
    <p:sldId id="291" r:id="rId31"/>
    <p:sldId id="288" r:id="rId32"/>
    <p:sldId id="289" r:id="rId33"/>
    <p:sldId id="304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005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005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005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006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006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006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006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006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006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006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006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007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007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007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007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007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</p:grpSp>
      <p:sp>
        <p:nvSpPr>
          <p:cNvPr id="13007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EG"/>
          </a:p>
        </p:txBody>
      </p:sp>
      <p:sp>
        <p:nvSpPr>
          <p:cNvPr id="13007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1/2/2010</a:t>
            </a:fld>
            <a:endParaRPr 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9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29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903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903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903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903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903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904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904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904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904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90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</p:grpSp>
          <p:sp>
            <p:nvSpPr>
              <p:cNvPr id="12904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2905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2905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905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5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5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5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5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5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5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6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906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906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906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90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6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7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7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7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7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7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2907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</p:grpSp>
        </p:grpSp>
        <p:sp>
          <p:nvSpPr>
            <p:cNvPr id="12907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flammation" TargetMode="External"/><Relationship Id="rId2" Type="http://schemas.openxmlformats.org/officeDocument/2006/relationships/hyperlink" Target="#cite_note-5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omplement_system" TargetMode="External"/><Relationship Id="rId4" Type="http://schemas.openxmlformats.org/officeDocument/2006/relationships/hyperlink" Target="http://en.wikipedia.org/wiki/Plasmin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1300"/>
            <a:ext cx="9144000" cy="2273300"/>
          </a:xfrm>
        </p:spPr>
        <p:txBody>
          <a:bodyPr/>
          <a:lstStyle/>
          <a:p>
            <a:r>
              <a:rPr lang="en-US" sz="6000" dirty="0" smtClean="0"/>
              <a:t>Pathology of Coagulation</a:t>
            </a:r>
            <a:endParaRPr lang="ar-EG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51300"/>
            <a:ext cx="6819900" cy="1003300"/>
          </a:xfrm>
        </p:spPr>
        <p:txBody>
          <a:bodyPr/>
          <a:lstStyle/>
          <a:p>
            <a:pPr algn="l" rtl="0"/>
            <a:r>
              <a:rPr lang="en-US" b="1" i="1" dirty="0" smtClean="0"/>
              <a:t>I-</a:t>
            </a:r>
            <a:r>
              <a:rPr lang="en-US" b="1" dirty="0" smtClean="0"/>
              <a:t> Deficiency of Coagulation Factors</a:t>
            </a:r>
          </a:p>
          <a:p>
            <a:pPr lvl="0" algn="l" rtl="0"/>
            <a:r>
              <a:rPr lang="en-US" b="1" i="1" dirty="0" smtClean="0"/>
              <a:t>II-</a:t>
            </a:r>
            <a:r>
              <a:rPr lang="en-US" b="1" i="1" dirty="0" smtClean="0"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HYPERCOAGULABLE  STATES </a:t>
            </a:r>
            <a:endParaRPr lang="en-US" b="1" i="1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 rtl="0"/>
            <a:endParaRPr lang="ar-EG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3267075" y="3105150"/>
            <a:ext cx="2609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 Black"/>
              </a:rPr>
              <a:t>Treatment</a:t>
            </a:r>
            <a:endParaRPr lang="ar-EG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850" y="1125538"/>
            <a:ext cx="7488238" cy="2159000"/>
            <a:chOff x="340" y="1344"/>
            <a:chExt cx="4470" cy="813"/>
          </a:xfrm>
        </p:grpSpPr>
        <p:pic>
          <p:nvPicPr>
            <p:cNvPr id="37891" name="Picture 2" descr="3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389"/>
              <a:ext cx="447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2" name="Rectangle 3"/>
            <p:cNvSpPr>
              <a:spLocks noChangeArrowheads="1"/>
            </p:cNvSpPr>
            <p:nvPr/>
          </p:nvSpPr>
          <p:spPr bwMode="auto">
            <a:xfrm>
              <a:off x="2699" y="1344"/>
              <a:ext cx="95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</p:spTree>
  </p:cSld>
  <p:clrMapOvr>
    <a:masterClrMapping/>
  </p:clrMapOvr>
  <p:transition spd="med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79930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3"/>
          <p:cNvSpPr>
            <a:spLocks noChangeArrowheads="1" noChangeShapeType="1" noTextEdit="1"/>
          </p:cNvSpPr>
          <p:nvPr/>
        </p:nvSpPr>
        <p:spPr bwMode="auto">
          <a:xfrm>
            <a:off x="539750" y="2636838"/>
            <a:ext cx="8193088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Arial Black"/>
              </a:rPr>
              <a:t>AQUIRED DISORDERS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Arial Black"/>
              </a:rPr>
              <a:t> OF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Arial Black"/>
              </a:rPr>
              <a:t> BLOOD COAGULATION</a:t>
            </a:r>
            <a:endParaRPr lang="ar-EG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27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137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137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3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7646988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atin typeface="Arial Black"/>
              </a:rPr>
              <a:t>ACQUIRED DISORDERS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atin typeface="Arial Black"/>
              </a:rPr>
              <a:t> OF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atin typeface="Arial Black"/>
              </a:rPr>
              <a:t> BLOOD COAGULATION</a:t>
            </a:r>
            <a:endParaRPr lang="ar-EG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189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8415338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8064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83851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4038600"/>
          </a:xfrm>
        </p:spPr>
        <p:txBody>
          <a:bodyPr/>
          <a:lstStyle/>
          <a:p>
            <a:r>
              <a:rPr lang="en-US" b="1" i="1" dirty="0" smtClean="0"/>
              <a:t>I-</a:t>
            </a:r>
            <a:r>
              <a:rPr lang="en-US" b="1" dirty="0" smtClean="0"/>
              <a:t> Deficiency of Coagulation Factors</a:t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86407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84486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45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088" y="3257550"/>
            <a:ext cx="2409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2281238" y="3105150"/>
            <a:ext cx="4581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 Black"/>
              </a:rPr>
              <a:t>Dissiminated I.V.C</a:t>
            </a:r>
            <a:endParaRPr lang="ar-EG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3"/>
          <p:cNvSpPr>
            <a:spLocks noChangeArrowheads="1" noChangeShapeType="1" noTextEdit="1"/>
          </p:cNvSpPr>
          <p:nvPr/>
        </p:nvSpPr>
        <p:spPr bwMode="auto">
          <a:xfrm>
            <a:off x="323850" y="2420938"/>
            <a:ext cx="83677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Arial Black"/>
              </a:rPr>
              <a:t>Unexplained profuse or uncontrolled bleeding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Arial Black"/>
              </a:rPr>
              <a:t>In certain surgical &amp; obst. situations.</a:t>
            </a:r>
            <a:endParaRPr lang="ar-EG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27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6985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153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Due to either:</a:t>
            </a:r>
          </a:p>
          <a:p>
            <a:pPr algn="l">
              <a:buNone/>
            </a:pPr>
            <a:r>
              <a:rPr lang="en-US" dirty="0" smtClean="0"/>
              <a:t>     -Vascular lesion (gram –</a:t>
            </a:r>
            <a:r>
              <a:rPr lang="en-US" dirty="0" err="1" smtClean="0"/>
              <a:t>ve</a:t>
            </a:r>
            <a:r>
              <a:rPr lang="en-US" dirty="0" smtClean="0"/>
              <a:t> septicemia)</a:t>
            </a:r>
          </a:p>
          <a:p>
            <a:pPr algn="l">
              <a:buNone/>
            </a:pPr>
            <a:r>
              <a:rPr lang="en-US" dirty="0" smtClean="0"/>
              <a:t>    or:</a:t>
            </a:r>
          </a:p>
          <a:p>
            <a:pPr algn="l">
              <a:buNone/>
            </a:pPr>
            <a:r>
              <a:rPr lang="en-US" dirty="0" smtClean="0"/>
              <a:t>     -Direct liberation of factors of coagulation (as in other causes)</a:t>
            </a:r>
          </a:p>
          <a:p>
            <a:pPr algn="l">
              <a:buNone/>
            </a:pPr>
            <a:r>
              <a:rPr lang="en-US" dirty="0" smtClean="0">
                <a:sym typeface="Wingdings" pitchFamily="2" charset="2"/>
              </a:rPr>
              <a:t>      1diffuse process with consumption of several </a:t>
            </a:r>
            <a:r>
              <a:rPr lang="en-US" dirty="0" err="1" smtClean="0">
                <a:sym typeface="Wingdings" pitchFamily="2" charset="2"/>
              </a:rPr>
              <a:t>coagulattion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factorsdiffuse</a:t>
            </a:r>
            <a:r>
              <a:rPr lang="en-US" dirty="0" smtClean="0">
                <a:sym typeface="Wingdings" pitchFamily="2" charset="2"/>
              </a:rPr>
              <a:t> bleeding</a:t>
            </a:r>
          </a:p>
          <a:p>
            <a:pPr algn="l">
              <a:buNone/>
            </a:pPr>
            <a:r>
              <a:rPr lang="en-US" dirty="0" smtClean="0">
                <a:sym typeface="Wingdings" pitchFamily="2" charset="2"/>
              </a:rPr>
              <a:t>      2formation of </a:t>
            </a:r>
            <a:r>
              <a:rPr lang="en-US" dirty="0" err="1" smtClean="0">
                <a:sym typeface="Wingdings" pitchFamily="2" charset="2"/>
              </a:rPr>
              <a:t>microthrombivascular</a:t>
            </a:r>
            <a:r>
              <a:rPr lang="en-US" dirty="0" smtClean="0">
                <a:sym typeface="Wingdings" pitchFamily="2" charset="2"/>
              </a:rPr>
              <a:t> occlusion.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640873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190625"/>
            <a:ext cx="82677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13593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main haemostatic abnormalities 0f DIVC are reflected by: prolonged TT, </a:t>
            </a:r>
            <a:r>
              <a:rPr lang="en-US" b="1" dirty="0" err="1" smtClean="0">
                <a:solidFill>
                  <a:schemeClr val="tx1"/>
                </a:solidFill>
              </a:rPr>
              <a:t>hypofibrinogenemia</a:t>
            </a:r>
            <a:r>
              <a:rPr lang="en-US" b="1" dirty="0" smtClean="0">
                <a:solidFill>
                  <a:schemeClr val="tx1"/>
                </a:solidFill>
              </a:rPr>
              <a:t> and thrombocytopenia. A fibrinogen level below 1g/L (N 1.5-4g/L),platelet count below 100.000 and TT &gt;double control is diagnostic.</a:t>
            </a:r>
            <a:endParaRPr lang="ar-EG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74882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74882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3528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acquired disturbance of </a:t>
            </a:r>
            <a:r>
              <a:rPr lang="en-US" dirty="0" err="1" smtClean="0"/>
              <a:t>fibrinolysis</a:t>
            </a:r>
            <a:r>
              <a:rPr lang="en-US" dirty="0" smtClean="0"/>
              <a:t> (</a:t>
            </a:r>
            <a:r>
              <a:rPr lang="en-US" dirty="0" err="1" smtClean="0"/>
              <a:t>Hyperfibrinolysis</a:t>
            </a:r>
            <a:r>
              <a:rPr lang="en-US" dirty="0" smtClean="0"/>
              <a:t>), is not uncommon. Many trauma patients suffer from an overwhelming activation of tissue factor and thus massive </a:t>
            </a:r>
            <a:r>
              <a:rPr lang="en-US" dirty="0" err="1" smtClean="0"/>
              <a:t>hyperfibrinolysis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2" action="ppaction://hlinkfile"/>
              </a:rPr>
              <a:t>[6]</a:t>
            </a:r>
            <a:r>
              <a:rPr lang="en-US" dirty="0" smtClean="0"/>
              <a:t> Also in other disease states </a:t>
            </a:r>
            <a:r>
              <a:rPr lang="en-US" dirty="0" err="1" smtClean="0"/>
              <a:t>hyperfibrinolysis</a:t>
            </a:r>
            <a:r>
              <a:rPr lang="en-US" dirty="0" smtClean="0"/>
              <a:t> may occur. It could lead to massive bleeding if not diagnosed and treated early enough.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fibrinolytic</a:t>
            </a:r>
            <a:r>
              <a:rPr lang="en-US" dirty="0" smtClean="0"/>
              <a:t> system is closely linked to control of </a:t>
            </a:r>
            <a:r>
              <a:rPr lang="en-US" dirty="0" smtClean="0">
                <a:hlinkClick r:id="rId3" action="ppaction://hlinkfile" tooltip="Inflammation"/>
              </a:rPr>
              <a:t>inflammation</a:t>
            </a:r>
            <a:r>
              <a:rPr lang="en-US" dirty="0" smtClean="0"/>
              <a:t>, and plays a role in disease states associated with inflammation. </a:t>
            </a:r>
            <a:r>
              <a:rPr lang="en-US" dirty="0" err="1" smtClean="0">
                <a:hlinkClick r:id="rId4" action="ppaction://hlinkfile" tooltip="Plasmin"/>
              </a:rPr>
              <a:t>Plasmin</a:t>
            </a:r>
            <a:r>
              <a:rPr lang="en-US" dirty="0" smtClean="0"/>
              <a:t>, in addition to </a:t>
            </a:r>
            <a:r>
              <a:rPr lang="en-US" dirty="0" err="1" smtClean="0"/>
              <a:t>lysing</a:t>
            </a:r>
            <a:r>
              <a:rPr lang="en-US" dirty="0" smtClean="0"/>
              <a:t> fibrin clots, also cleaves the </a:t>
            </a:r>
            <a:r>
              <a:rPr lang="en-US" dirty="0" smtClean="0">
                <a:hlinkClick r:id="rId5" action="ppaction://hlinkfile" tooltip="Complement system"/>
              </a:rPr>
              <a:t>complement system</a:t>
            </a:r>
            <a:r>
              <a:rPr lang="en-US" dirty="0" smtClean="0"/>
              <a:t> component C3, and fibrin degradation products have some vascular permeability inducing effects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fibrinolysis</a:t>
            </a:r>
            <a:r>
              <a:rPr lang="en-US" dirty="0" smtClean="0"/>
              <a:t> (</a:t>
            </a:r>
            <a:r>
              <a:rPr lang="en-US" dirty="0" err="1" smtClean="0"/>
              <a:t>Hyperfibrinolysis</a:t>
            </a:r>
            <a:r>
              <a:rPr lang="en-US" dirty="0" smtClean="0"/>
              <a:t>),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05000"/>
            <a:ext cx="7696200" cy="4495800"/>
          </a:xfrm>
        </p:spPr>
        <p:txBody>
          <a:bodyPr/>
          <a:lstStyle/>
          <a:p>
            <a:pPr>
              <a:buNone/>
            </a:pPr>
            <a:endParaRPr lang="ar-EG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       Reports  of </a:t>
            </a:r>
            <a:r>
              <a:rPr lang="en-US" sz="4000" dirty="0" err="1" smtClean="0"/>
              <a:t>Hemostasis</a:t>
            </a:r>
            <a:r>
              <a:rPr lang="en-US" sz="4000" dirty="0" smtClean="0"/>
              <a:t>:-</a:t>
            </a:r>
            <a:endParaRPr lang="ar-EG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0" y="1151395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 deficiency: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-------------------------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Platelet      ---&gt; 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B.T	---&gt; 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Q.T         ---&gt;(30"/ 14)     ---&gt;40%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C.KT		---&gt; 95/65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Fibrinogen ---&gt; 2,3g / 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T.T        ---&gt;	8" /18"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Factors: --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VII + X ---&gt; 25%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V	    ---&gt;100%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       II         ---&gt; 40%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AHF's   ---&gt; VIII   --&gt; 100%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286000" algn="l"/>
                <a:tab pos="2540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IX	--&gt; 40%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 rot="10800000" flipV="1">
            <a:off x="0" y="271687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Acute Hepatitis: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----------------------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Platelet   ---&gt;	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B.T         ---&gt;  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Q.T         ---&gt; 22"/ 14"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CKT       ---&gt; 92/65"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Fibrinogen  ---&gt; 2g /L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T.T ---&gt;20 / 18 sec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Euglobulin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lysis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time &gt;3 hours.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Factors. VII + X  ---&gt; 35%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V	60%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1625600" algn="dec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II	65%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 rot="10800000" flipV="1">
            <a:off x="0" y="40481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Decompensated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Cirrhosis: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------------------------------------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Platelet    ---&gt;N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slightly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↓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B.T         ---&gt; 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Q.T         ---&gt; 24/14'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CKT  ---&gt; 80/ 65"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lang="en-US" sz="2800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fibrinogen	1,9 gm.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T.T	32/ 18 Sec.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Euglobulin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lysis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time = 45'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          control &gt; 3 hours.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Factors     ---&gt; VII+ X	30%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V          25%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565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II          40%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3979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II-HYPERCOAGULABLE  STATES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0" y="1409766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Conditions associated with clinical and laboratory evidences of increased  risk for developing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thromboembolic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complications as: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145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Deep vein thrombosis (DVT)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145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Pulmonary embolism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145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Recurrent thrombosis of unknown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cause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Causes: 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1-Hereditary (</a:t>
            </a:r>
            <a:r>
              <a:rPr lang="en-US" dirty="0" err="1" smtClean="0">
                <a:solidFill>
                  <a:srgbClr val="002060"/>
                </a:solidFill>
              </a:rPr>
              <a:t>thrombophilia</a:t>
            </a:r>
            <a:r>
              <a:rPr lang="en-US" dirty="0" smtClean="0">
                <a:solidFill>
                  <a:srgbClr val="002060"/>
                </a:solidFill>
              </a:rPr>
              <a:t>) .</a:t>
            </a:r>
          </a:p>
          <a:p>
            <a:pPr lvl="0" algn="l">
              <a:buNone/>
            </a:pPr>
            <a:endParaRPr lang="en-US" dirty="0" smtClean="0"/>
          </a:p>
          <a:p>
            <a:pPr lvl="0"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2-Acquired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1-Hereditary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thrombophilia</a:t>
            </a:r>
            <a:r>
              <a:rPr lang="en-US" b="1" dirty="0" smtClean="0">
                <a:solidFill>
                  <a:srgbClr val="FF0000"/>
                </a:solidFill>
              </a:rPr>
              <a:t>) :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5410200"/>
          </a:xfrm>
        </p:spPr>
        <p:txBody>
          <a:bodyPr/>
          <a:lstStyle/>
          <a:p>
            <a:pPr lvl="0" algn="l" rtl="0"/>
            <a:r>
              <a:rPr lang="en-US" sz="2400" dirty="0" smtClean="0"/>
              <a:t>recurrent familial + thrombotic complications due to genetic defects associated with  the physiological anticoagulant mechanisms  </a:t>
            </a:r>
            <a:r>
              <a:rPr lang="en-US" sz="2400" dirty="0" err="1" smtClean="0"/>
              <a:t>e.g</a:t>
            </a:r>
            <a:r>
              <a:rPr lang="en-US" sz="2400" dirty="0" smtClean="0"/>
              <a:t>:</a:t>
            </a:r>
          </a:p>
          <a:p>
            <a:pPr lvl="1" algn="l" rtl="0"/>
            <a:r>
              <a:rPr lang="en-US" sz="2400" dirty="0" err="1" smtClean="0"/>
              <a:t>Antithrombin</a:t>
            </a:r>
            <a:r>
              <a:rPr lang="en-US" sz="2400" dirty="0" smtClean="0"/>
              <a:t> III deficiency or of low functional level</a:t>
            </a:r>
          </a:p>
          <a:p>
            <a:pPr lvl="1" algn="l" rtl="0"/>
            <a:r>
              <a:rPr lang="en-US" sz="2400" dirty="0" smtClean="0"/>
              <a:t>Protein C deficiency</a:t>
            </a:r>
          </a:p>
          <a:p>
            <a:pPr lvl="1" algn="l" rtl="0"/>
            <a:r>
              <a:rPr lang="en-US" sz="2400" dirty="0" smtClean="0"/>
              <a:t>Protein S deficiency </a:t>
            </a:r>
          </a:p>
          <a:p>
            <a:pPr lvl="1" algn="l" rtl="0"/>
            <a:r>
              <a:rPr lang="en-US" sz="2400" dirty="0" err="1" smtClean="0"/>
              <a:t>Fibrinolytic</a:t>
            </a:r>
            <a:r>
              <a:rPr lang="en-US" sz="2400" dirty="0" smtClean="0"/>
              <a:t> system defects</a:t>
            </a:r>
          </a:p>
          <a:p>
            <a:pPr lvl="1" algn="l" rtl="0"/>
            <a:r>
              <a:rPr lang="en-US" sz="2400" dirty="0" err="1" smtClean="0"/>
              <a:t>Dysfibrinogenemia</a:t>
            </a:r>
            <a:endParaRPr lang="en-US" sz="2400" dirty="0" smtClean="0"/>
          </a:p>
          <a:p>
            <a:pPr lvl="1" algn="l" rtl="0"/>
            <a:r>
              <a:rPr lang="en-US" sz="2400" dirty="0" smtClean="0"/>
              <a:t>Unknown causes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8410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696200" cy="2819400"/>
          </a:xfrm>
        </p:spPr>
        <p:txBody>
          <a:bodyPr/>
          <a:lstStyle/>
          <a:p>
            <a:pPr algn="l" rtl="0"/>
            <a:r>
              <a:rPr lang="en-US" b="1" dirty="0" smtClean="0"/>
              <a:t>The effect of  genetic risk factors increases with age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II-</a:t>
            </a:r>
            <a:r>
              <a:rPr lang="en-US" b="1" dirty="0" err="1" smtClean="0"/>
              <a:t>Acquried</a:t>
            </a:r>
            <a:r>
              <a:rPr lang="en-US" b="1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001000" cy="3657600"/>
          </a:xfrm>
        </p:spPr>
        <p:txBody>
          <a:bodyPr/>
          <a:lstStyle/>
          <a:p>
            <a:pPr marL="342900" lvl="1" indent="-342900" algn="l" rtl="0">
              <a:buFontTx/>
              <a:buChar char="•"/>
            </a:pPr>
            <a:r>
              <a:rPr lang="en-US" sz="4000" b="1" u="sng" dirty="0" smtClean="0">
                <a:solidFill>
                  <a:srgbClr val="FF0000"/>
                </a:solidFill>
              </a:rPr>
              <a:t>1-May complicate surgery and many disorders like: </a:t>
            </a:r>
            <a:r>
              <a:rPr lang="en-US" sz="4000" b="1" dirty="0" smtClean="0"/>
              <a:t>malignancy , pregnancy, use of oral contraceptive, </a:t>
            </a:r>
            <a:r>
              <a:rPr lang="en-US" sz="4000" b="1" dirty="0" err="1" smtClean="0"/>
              <a:t>obesity,diabetes,hyerliedemia</a:t>
            </a:r>
            <a:r>
              <a:rPr lang="en-US" sz="4000" b="1" dirty="0" smtClean="0"/>
              <a:t> or </a:t>
            </a:r>
            <a:r>
              <a:rPr lang="en-US" sz="4000" b="1" dirty="0" err="1" smtClean="0"/>
              <a:t>homocytostinuria</a:t>
            </a:r>
            <a:r>
              <a:rPr lang="en-US" sz="4000" b="1" dirty="0" smtClean="0"/>
              <a:t>.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458200" cy="4114800"/>
          </a:xfrm>
        </p:spPr>
        <p:txBody>
          <a:bodyPr/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2-Antiphospholipid syndrome: </a:t>
            </a:r>
            <a:r>
              <a:rPr lang="en-US" b="1" dirty="0" smtClean="0"/>
              <a:t>acquired autoimmune disorder in which there is  </a:t>
            </a:r>
            <a:r>
              <a:rPr lang="en-US" b="1" dirty="0" err="1" smtClean="0"/>
              <a:t>autoantibodies</a:t>
            </a:r>
            <a:r>
              <a:rPr lang="en-US" b="1" dirty="0" smtClean="0"/>
              <a:t> against phospholipids protein complexes,  it may complicate </a:t>
            </a:r>
            <a:r>
              <a:rPr lang="en-US" b="1" dirty="0" err="1" smtClean="0"/>
              <a:t>LE,antibiotics</a:t>
            </a:r>
            <a:r>
              <a:rPr lang="en-US" b="1" dirty="0" smtClean="0"/>
              <a:t>, </a:t>
            </a:r>
            <a:r>
              <a:rPr lang="en-US" b="1" dirty="0" err="1" smtClean="0"/>
              <a:t>phenothiazine</a:t>
            </a:r>
            <a:r>
              <a:rPr lang="en-US" b="1" dirty="0" smtClean="0"/>
              <a:t> and viral infections, this </a:t>
            </a:r>
            <a:r>
              <a:rPr lang="en-US" b="1" dirty="0" err="1" smtClean="0"/>
              <a:t>autoantibodies</a:t>
            </a:r>
            <a:r>
              <a:rPr lang="en-US" b="1" dirty="0" smtClean="0"/>
              <a:t> may interferes with coagulation or it may induce </a:t>
            </a:r>
            <a:r>
              <a:rPr lang="en-US" b="1" dirty="0" err="1" smtClean="0"/>
              <a:t>thromboembolic</a:t>
            </a:r>
            <a:r>
              <a:rPr lang="en-US" b="1" dirty="0" smtClean="0"/>
              <a:t> complications</a:t>
            </a:r>
            <a:endParaRPr lang="ar-EG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8172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3248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4391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27138"/>
            <a:ext cx="856932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81359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bleeding disord</Template>
  <TotalTime>145</TotalTime>
  <Words>444</Words>
  <Application>Microsoft Office PowerPoint</Application>
  <PresentationFormat>On-screen Show (4:3)</PresentationFormat>
  <Paragraphs>87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Crayons</vt:lpstr>
      <vt:lpstr>Pathology of Coagulation</vt:lpstr>
      <vt:lpstr>I- Deficiency of Coagulation Factors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Mechanism</vt:lpstr>
      <vt:lpstr>Slide 28</vt:lpstr>
      <vt:lpstr>Slide 29</vt:lpstr>
      <vt:lpstr>Slide 30</vt:lpstr>
      <vt:lpstr>Slide 31</vt:lpstr>
      <vt:lpstr>Slide 32</vt:lpstr>
      <vt:lpstr>fibrinolysis (Hyperfibrinolysis),</vt:lpstr>
      <vt:lpstr>Slide 34</vt:lpstr>
      <vt:lpstr>Slide 35</vt:lpstr>
      <vt:lpstr>Slide 36</vt:lpstr>
      <vt:lpstr>Slide 37</vt:lpstr>
      <vt:lpstr>Causes:  </vt:lpstr>
      <vt:lpstr>1-Hereditary (thrombophilia) :</vt:lpstr>
      <vt:lpstr>Slide 40</vt:lpstr>
      <vt:lpstr>II-Acquried : 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CiTC</cp:lastModifiedBy>
  <cp:revision>26</cp:revision>
  <dcterms:created xsi:type="dcterms:W3CDTF">2006-08-16T00:00:00Z</dcterms:created>
  <dcterms:modified xsi:type="dcterms:W3CDTF">2010-01-02T07:30:28Z</dcterms:modified>
</cp:coreProperties>
</file>