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6" r:id="rId2"/>
    <p:sldId id="256" r:id="rId3"/>
    <p:sldId id="257" r:id="rId4"/>
    <p:sldId id="293" r:id="rId5"/>
    <p:sldId id="297" r:id="rId6"/>
    <p:sldId id="298" r:id="rId7"/>
    <p:sldId id="303" r:id="rId8"/>
    <p:sldId id="299" r:id="rId9"/>
    <p:sldId id="301" r:id="rId10"/>
    <p:sldId id="302" r:id="rId11"/>
    <p:sldId id="305" r:id="rId12"/>
    <p:sldId id="306" r:id="rId13"/>
    <p:sldId id="304" r:id="rId14"/>
    <p:sldId id="315" r:id="rId15"/>
    <p:sldId id="316" r:id="rId16"/>
    <p:sldId id="266" r:id="rId17"/>
    <p:sldId id="267" r:id="rId18"/>
    <p:sldId id="268" r:id="rId19"/>
    <p:sldId id="273" r:id="rId20"/>
    <p:sldId id="274" r:id="rId21"/>
    <p:sldId id="321" r:id="rId22"/>
    <p:sldId id="322" r:id="rId23"/>
    <p:sldId id="275" r:id="rId24"/>
    <p:sldId id="278" r:id="rId25"/>
    <p:sldId id="279" r:id="rId26"/>
    <p:sldId id="280" r:id="rId27"/>
    <p:sldId id="309" r:id="rId28"/>
    <p:sldId id="313" r:id="rId29"/>
    <p:sldId id="314" r:id="rId30"/>
    <p:sldId id="318" r:id="rId31"/>
    <p:sldId id="281" r:id="rId32"/>
    <p:sldId id="282" r:id="rId33"/>
    <p:sldId id="319" r:id="rId34"/>
    <p:sldId id="284" r:id="rId35"/>
    <p:sldId id="285" r:id="rId36"/>
    <p:sldId id="286" r:id="rId37"/>
    <p:sldId id="287" r:id="rId38"/>
    <p:sldId id="320" r:id="rId39"/>
    <p:sldId id="288" r:id="rId40"/>
    <p:sldId id="317" r:id="rId41"/>
    <p:sldId id="289" r:id="rId42"/>
    <p:sldId id="290" r:id="rId43"/>
    <p:sldId id="291" r:id="rId44"/>
    <p:sldId id="292"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Heart_failure" TargetMode="External"/><Relationship Id="rId7" Type="http://schemas.openxmlformats.org/officeDocument/2006/relationships/hyperlink" Target="http://en.wikipedia.org/wiki/Erythropoietin" TargetMode="External"/><Relationship Id="rId2" Type="http://schemas.openxmlformats.org/officeDocument/2006/relationships/hyperlink" Target="http://en.wikipedia.org/wiki/Stroke" TargetMode="External"/><Relationship Id="rId1" Type="http://schemas.openxmlformats.org/officeDocument/2006/relationships/slideLayout" Target="../slideLayouts/slideLayout2.xml"/><Relationship Id="rId6" Type="http://schemas.openxmlformats.org/officeDocument/2006/relationships/hyperlink" Target="http://en.wikipedia.org/wiki/Estrogen" TargetMode="External"/><Relationship Id="rId5" Type="http://schemas.openxmlformats.org/officeDocument/2006/relationships/hyperlink" Target="http://en.wikipedia.org/wiki/Orthopedic_cast" TargetMode="External"/><Relationship Id="rId4" Type="http://schemas.openxmlformats.org/officeDocument/2006/relationships/hyperlink" Target="http://en.wikipedia.org/wiki/Nephrotic_syndrom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Endothelium" TargetMode="External"/><Relationship Id="rId7" Type="http://schemas.openxmlformats.org/officeDocument/2006/relationships/hyperlink" Target="http://en.wikipedia.org/wiki/Infections" TargetMode="External"/><Relationship Id="rId2" Type="http://schemas.openxmlformats.org/officeDocument/2006/relationships/hyperlink" Target="http://en.wikipedia.org/wiki/Virchow's_triad" TargetMode="External"/><Relationship Id="rId1" Type="http://schemas.openxmlformats.org/officeDocument/2006/relationships/slideLayout" Target="../slideLayouts/slideLayout2.xml"/><Relationship Id="rId6" Type="http://schemas.openxmlformats.org/officeDocument/2006/relationships/hyperlink" Target="http://en.wikipedia.org/wiki/Cancer" TargetMode="External"/><Relationship Id="rId5" Type="http://schemas.openxmlformats.org/officeDocument/2006/relationships/hyperlink" Target="http://en.wikipedia.org/wiki/Physical_trauma" TargetMode="External"/><Relationship Id="rId4" Type="http://schemas.openxmlformats.org/officeDocument/2006/relationships/hyperlink" Target="http://en.wikipedia.org/wiki/Hypercoagulability"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Iliac_vein" TargetMode="External"/><Relationship Id="rId2" Type="http://schemas.openxmlformats.org/officeDocument/2006/relationships/hyperlink" Target="http://en.wikipedia.org/wiki/Popliteal" TargetMode="External"/><Relationship Id="rId1" Type="http://schemas.openxmlformats.org/officeDocument/2006/relationships/slideLayout" Target="../slideLayouts/slideLayout7.xml"/><Relationship Id="rId4" Type="http://schemas.openxmlformats.org/officeDocument/2006/relationships/hyperlink" Target="http://en.wikipedia.org/wiki/Inferior_vena_cava"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Swelling" TargetMode="External"/><Relationship Id="rId2" Type="http://schemas.openxmlformats.org/officeDocument/2006/relationships/hyperlink" Target="http://en.wikipedia.org/wiki/Pain" TargetMode="External"/><Relationship Id="rId1" Type="http://schemas.openxmlformats.org/officeDocument/2006/relationships/slideLayout" Target="../slideLayouts/slideLayout2.xml"/><Relationship Id="rId5" Type="http://schemas.openxmlformats.org/officeDocument/2006/relationships/hyperlink" Target="http://en.wikipedia.org/wiki/Pulmonary_embolism" TargetMode="External"/><Relationship Id="rId4" Type="http://schemas.openxmlformats.org/officeDocument/2006/relationships/hyperlink" Target="http://en.wikipedia.org/wiki/Le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Vein" TargetMode="External"/><Relationship Id="rId2" Type="http://schemas.openxmlformats.org/officeDocument/2006/relationships/hyperlink" Target="http://en.wikipedia.org/wiki/Edema"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Pratt's_sign" TargetMode="External"/><Relationship Id="rId2" Type="http://schemas.openxmlformats.org/officeDocument/2006/relationships/hyperlink" Target="http://en.wikipedia.org/w/index.php?title=Homans'_test&amp;action=edit&amp;redlink=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Deep_vein" TargetMode="External"/><Relationship Id="rId2" Type="http://schemas.openxmlformats.org/officeDocument/2006/relationships/hyperlink" Target="http://en.wikipedia.org/wiki/Blood_clot" TargetMode="External"/><Relationship Id="rId1" Type="http://schemas.openxmlformats.org/officeDocument/2006/relationships/slideLayout" Target="../slideLayouts/slideLayout1.xml"/><Relationship Id="rId6" Type="http://schemas.openxmlformats.org/officeDocument/2006/relationships/hyperlink" Target="http://en.wikipedia.org/wiki/Vein" TargetMode="External"/><Relationship Id="rId5" Type="http://schemas.openxmlformats.org/officeDocument/2006/relationships/hyperlink" Target="http://en.wikipedia.org/wiki/Inflammation" TargetMode="External"/><Relationship Id="rId4" Type="http://schemas.openxmlformats.org/officeDocument/2006/relationships/hyperlink" Target="http://en.wikipedia.org/wiki/Thrombophlebiti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Clinical_prediction_rule" TargetMode="External"/><Relationship Id="rId2" Type="http://schemas.openxmlformats.org/officeDocument/2006/relationships/hyperlink" Target="http://en.wikipedia.org/wiki/Medical_sign"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en.wikipedia.org/wiki/D-dime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en.wikipedia.org/wiki/Contrast_agent" TargetMode="External"/><Relationship Id="rId2" Type="http://schemas.openxmlformats.org/officeDocument/2006/relationships/hyperlink" Target="http://en.wikipedia.org/wiki/Vein" TargetMode="External"/><Relationship Id="rId1" Type="http://schemas.openxmlformats.org/officeDocument/2006/relationships/slideLayout" Target="../slideLayouts/slideLayout7.xml"/><Relationship Id="rId4" Type="http://schemas.openxmlformats.org/officeDocument/2006/relationships/hyperlink" Target="http://en.wikipedia.org/wiki/X-ray"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Fibrin_degradation_product" TargetMode="External"/><Relationship Id="rId7" Type="http://schemas.openxmlformats.org/officeDocument/2006/relationships/hyperlink" Target="http://en.wikipedia.org/wiki/Baker's_cyst" TargetMode="External"/><Relationship Id="rId2" Type="http://schemas.openxmlformats.org/officeDocument/2006/relationships/hyperlink" Target="http://en.wikipedia.org/wiki/D-dimer" TargetMode="External"/><Relationship Id="rId1" Type="http://schemas.openxmlformats.org/officeDocument/2006/relationships/slideLayout" Target="../slideLayouts/slideLayout2.xml"/><Relationship Id="rId6" Type="http://schemas.openxmlformats.org/officeDocument/2006/relationships/hyperlink" Target="http://en.wikipedia.org/wiki/Plasmin" TargetMode="External"/><Relationship Id="rId5" Type="http://schemas.openxmlformats.org/officeDocument/2006/relationships/hyperlink" Target="http://en.wikipedia.org/wiki/Blood_clot" TargetMode="External"/><Relationship Id="rId4" Type="http://schemas.openxmlformats.org/officeDocument/2006/relationships/hyperlink" Target="http://en.wikipedia.org/wiki/Thrombosis"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en.wikipedia.org/wiki/Renal_function" TargetMode="External"/><Relationship Id="rId3" Type="http://schemas.openxmlformats.org/officeDocument/2006/relationships/hyperlink" Target="http://en.wikipedia.org/wiki/Coagulation" TargetMode="External"/><Relationship Id="rId7" Type="http://schemas.openxmlformats.org/officeDocument/2006/relationships/hyperlink" Target="http://en.wikipedia.org/wiki/Liver_enzyme" TargetMode="External"/><Relationship Id="rId2" Type="http://schemas.openxmlformats.org/officeDocument/2006/relationships/hyperlink" Target="http://en.wikipedia.org/wiki/Complete_blood_count" TargetMode="External"/><Relationship Id="rId1" Type="http://schemas.openxmlformats.org/officeDocument/2006/relationships/slideLayout" Target="../slideLayouts/slideLayout7.xml"/><Relationship Id="rId6" Type="http://schemas.openxmlformats.org/officeDocument/2006/relationships/hyperlink" Target="http://en.wikipedia.org/wiki/Fibrinogen" TargetMode="External"/><Relationship Id="rId5" Type="http://schemas.openxmlformats.org/officeDocument/2006/relationships/hyperlink" Target="http://en.wikipedia.org/wiki/APTT" TargetMode="External"/><Relationship Id="rId4" Type="http://schemas.openxmlformats.org/officeDocument/2006/relationships/hyperlink" Target="http://en.wikipedia.org/wiki/Prothrombin_time" TargetMode="External"/><Relationship Id="rId9" Type="http://schemas.openxmlformats.org/officeDocument/2006/relationships/hyperlink" Target="http://en.wikipedia.org/wiki/Electrolyte"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Medical_ultrasonography#Doppler_sonography" TargetMode="External"/><Relationship Id="rId2" Type="http://schemas.openxmlformats.org/officeDocument/2006/relationships/hyperlink" Target="http://en.wikipedia.org/wiki/Impedance_plethysmography" TargetMode="External"/><Relationship Id="rId1" Type="http://schemas.openxmlformats.org/officeDocument/2006/relationships/slideLayout" Target="../slideLayouts/slideLayout2.xml"/><Relationship Id="rId6" Type="http://schemas.openxmlformats.org/officeDocument/2006/relationships/hyperlink" Target="http://en.wikipedia.org/wiki/Knee" TargetMode="External"/><Relationship Id="rId5" Type="http://schemas.openxmlformats.org/officeDocument/2006/relationships/hyperlink" Target="http://en.wikipedia.org/wiki/Blood_clot" TargetMode="External"/><Relationship Id="rId4" Type="http://schemas.openxmlformats.org/officeDocument/2006/relationships/hyperlink" Target="http://en.wikipedia.org/wiki/Medical_ultrasonograph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Pulmonary_embolism" TargetMode="External"/><Relationship Id="rId2" Type="http://schemas.openxmlformats.org/officeDocument/2006/relationships/hyperlink" Target="http://en.wikipedia.org/wiki/Lung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en.wikipedia.org/wiki/Edema" TargetMode="External"/><Relationship Id="rId2" Type="http://schemas.openxmlformats.org/officeDocument/2006/relationships/hyperlink" Target="http://en.wikipedia.org/wiki/Post-phlebitic_syndro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Femoral_vein" TargetMode="External"/><Relationship Id="rId7" Type="http://schemas.openxmlformats.org/officeDocument/2006/relationships/hyperlink" Target="http://en.wikipedia.org/wiki/Paget-Schr&#195;&#182;tter_disease" TargetMode="External"/><Relationship Id="rId2" Type="http://schemas.openxmlformats.org/officeDocument/2006/relationships/hyperlink" Target="http://en.wikipedia.org/wiki/Leg" TargetMode="External"/><Relationship Id="rId1" Type="http://schemas.openxmlformats.org/officeDocument/2006/relationships/slideLayout" Target="../slideLayouts/slideLayout7.xml"/><Relationship Id="rId6" Type="http://schemas.openxmlformats.org/officeDocument/2006/relationships/hyperlink" Target="http://en.wikipedia.org/wiki/Arm" TargetMode="External"/><Relationship Id="rId5" Type="http://schemas.openxmlformats.org/officeDocument/2006/relationships/hyperlink" Target="http://en.wikipedia.org/wiki/Pelvis" TargetMode="External"/><Relationship Id="rId4" Type="http://schemas.openxmlformats.org/officeDocument/2006/relationships/hyperlink" Target="http://en.wikipedia.org/wiki/Popliteal_vein"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en.wikipedia.org/wiki/Heparin" TargetMode="External"/><Relationship Id="rId2" Type="http://schemas.openxmlformats.org/officeDocument/2006/relationships/hyperlink" Target="http://en.wikipedia.org/wiki/Anticoagulation" TargetMode="External"/><Relationship Id="rId1" Type="http://schemas.openxmlformats.org/officeDocument/2006/relationships/slideLayout" Target="../slideLayouts/slideLayout2.xml"/><Relationship Id="rId6" Type="http://schemas.openxmlformats.org/officeDocument/2006/relationships/hyperlink" Target="http://en.wikipedia.org/wiki/Low_molecular_weight_heparin" TargetMode="External"/><Relationship Id="rId5" Type="http://schemas.openxmlformats.org/officeDocument/2006/relationships/hyperlink" Target="http://en.wikipedia.org/wiki/Vitamin_K" TargetMode="External"/><Relationship Id="rId4" Type="http://schemas.openxmlformats.org/officeDocument/2006/relationships/hyperlink" Target="http://en.wikipedia.org/wiki/Warfarin"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en.wikipedia.org/wiki/D-dimer"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en.wikipedia.org/wiki/Thrombolysi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en.wikipedia.org/wiki/Compression_stocking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en.wikipedia.org/wiki/Inferior_vena_cava_filter"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en.wikipedia.org/wiki/Greenfield_filter" TargetMode="External"/><Relationship Id="rId2" Type="http://schemas.openxmlformats.org/officeDocument/2006/relationships/hyperlink" Target="http://en.wikipedia.org/wiki/Inferior_vena_cava_filter"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en.wikipedia.org/wiki/Venous_ulcer" TargetMode="External"/><Relationship Id="rId2" Type="http://schemas.openxmlformats.org/officeDocument/2006/relationships/hyperlink" Target="http://en.wikipedia.org/wiki/Post-thrombotic_syndr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Pulmonary_embolis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en.wikipedia.org/wiki/Graduated_compression_stockings" TargetMode="External"/><Relationship Id="rId2" Type="http://schemas.openxmlformats.org/officeDocument/2006/relationships/hyperlink" Target="http://en.wikipedia.org/wiki/Anticoagulants" TargetMode="External"/><Relationship Id="rId1" Type="http://schemas.openxmlformats.org/officeDocument/2006/relationships/slideLayout" Target="../slideLayouts/slideLayout2.xml"/><Relationship Id="rId5" Type="http://schemas.openxmlformats.org/officeDocument/2006/relationships/hyperlink" Target="http://en.wikipedia.org/wiki/Prophylaxis" TargetMode="External"/><Relationship Id="rId4" Type="http://schemas.openxmlformats.org/officeDocument/2006/relationships/hyperlink" Target="http://en.wikipedia.org/wiki/Intermittent_pneumatic_compression"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en.wikipedia.org/wiki/Clinical_practice_guidelines"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en.wikipedia.org/wiki/Sepsis"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en.wikipedia.org/wiki/Low_molecular_weight_heparin" TargetMode="External"/><Relationship Id="rId2" Type="http://schemas.openxmlformats.org/officeDocument/2006/relationships/hyperlink" Target="http://en.wikipedia.org/wiki/Surgery"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en.wikipedia.org/wiki/Compression_tigh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Comorbidity"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Economy_class_syndrome" TargetMode="External"/><Relationship Id="rId2" Type="http://schemas.openxmlformats.org/officeDocument/2006/relationships/hyperlink" Target="http://en.wikipedia.org/wiki/Hormonal_contracep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Pregnancy" TargetMode="External"/><Relationship Id="rId2" Type="http://schemas.openxmlformats.org/officeDocument/2006/relationships/hyperlink" Target="http://en.wikipedia.org/wiki/Miscarriage" TargetMode="External"/><Relationship Id="rId1" Type="http://schemas.openxmlformats.org/officeDocument/2006/relationships/slideLayout" Target="../slideLayouts/slideLayout2.xml"/><Relationship Id="rId4" Type="http://schemas.openxmlformats.org/officeDocument/2006/relationships/hyperlink" Target="http://en.wikipedia.org/wiki/Puerperiu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Prothrombin" TargetMode="External"/><Relationship Id="rId3" Type="http://schemas.openxmlformats.org/officeDocument/2006/relationships/hyperlink" Target="http://en.wikipedia.org/wiki/Thrombophilia" TargetMode="External"/><Relationship Id="rId7" Type="http://schemas.openxmlformats.org/officeDocument/2006/relationships/hyperlink" Target="http://en.wikipedia.org/wiki/Factor_V" TargetMode="External"/><Relationship Id="rId2" Type="http://schemas.openxmlformats.org/officeDocument/2006/relationships/hyperlink" Target="http://en.wikipedia.org/wiki/Genetic_disorder" TargetMode="External"/><Relationship Id="rId1" Type="http://schemas.openxmlformats.org/officeDocument/2006/relationships/slideLayout" Target="../slideLayouts/slideLayout2.xml"/><Relationship Id="rId6" Type="http://schemas.openxmlformats.org/officeDocument/2006/relationships/hyperlink" Target="http://en.wikipedia.org/wiki/Antithrombin" TargetMode="External"/><Relationship Id="rId5" Type="http://schemas.openxmlformats.org/officeDocument/2006/relationships/hyperlink" Target="http://en.wikipedia.org/wiki/Protein_S" TargetMode="External"/><Relationship Id="rId4" Type="http://schemas.openxmlformats.org/officeDocument/2006/relationships/hyperlink" Target="http://en.wikipedia.org/wiki/Protein_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normAutofit/>
          </a:bodyPr>
          <a:lstStyle/>
          <a:p>
            <a:r>
              <a:rPr lang="en-US" sz="8800" b="1" dirty="0" smtClean="0"/>
              <a:t>Deep vein thrombosis</a:t>
            </a:r>
            <a:endParaRPr lang="ar-EG" sz="8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dirty="0" smtClean="0"/>
              <a:t>*certain inflammatory diseases and specific conditions such as </a:t>
            </a:r>
            <a:r>
              <a:rPr lang="en-US" dirty="0" smtClean="0">
                <a:hlinkClick r:id="rId2" tooltip="Stroke"/>
              </a:rPr>
              <a:t>stroke</a:t>
            </a:r>
            <a:r>
              <a:rPr lang="en-US" dirty="0" smtClean="0"/>
              <a:t>, </a:t>
            </a:r>
            <a:r>
              <a:rPr lang="en-US" dirty="0" smtClean="0">
                <a:hlinkClick r:id="rId3" tooltip="Heart failure"/>
              </a:rPr>
              <a:t>heart failure</a:t>
            </a:r>
            <a:r>
              <a:rPr lang="en-US" dirty="0" smtClean="0"/>
              <a:t> or </a:t>
            </a:r>
            <a:r>
              <a:rPr lang="en-US" dirty="0" err="1" smtClean="0">
                <a:hlinkClick r:id="rId4" tooltip="Nephrotic syndrome"/>
              </a:rPr>
              <a:t>nephrotic</a:t>
            </a:r>
            <a:r>
              <a:rPr lang="en-US" dirty="0" smtClean="0">
                <a:hlinkClick r:id="rId4" tooltip="Nephrotic syndrome"/>
              </a:rPr>
              <a:t> syndrome</a:t>
            </a:r>
            <a:r>
              <a:rPr lang="en-US" dirty="0" smtClean="0"/>
              <a:t>.</a:t>
            </a:r>
          </a:p>
          <a:p>
            <a:pPr algn="l" rtl="0">
              <a:buNone/>
            </a:pPr>
            <a:r>
              <a:rPr lang="en-US" dirty="0" smtClean="0"/>
              <a:t>  </a:t>
            </a:r>
            <a:endParaRPr lang="en-US" dirty="0" smtClean="0"/>
          </a:p>
          <a:p>
            <a:pPr algn="l" rtl="0"/>
            <a:r>
              <a:rPr lang="en-US" dirty="0" smtClean="0"/>
              <a:t>*Immobilization (such as when </a:t>
            </a:r>
            <a:r>
              <a:rPr lang="en-US" dirty="0" smtClean="0">
                <a:hlinkClick r:id="rId5" tooltip="Orthopedic cast"/>
              </a:rPr>
              <a:t>orthopedic casts</a:t>
            </a:r>
            <a:r>
              <a:rPr lang="en-US" dirty="0" smtClean="0"/>
              <a:t> are used).</a:t>
            </a:r>
          </a:p>
          <a:p>
            <a:pPr algn="l" rtl="0">
              <a:buNone/>
            </a:pPr>
            <a:r>
              <a:rPr lang="en-US" dirty="0" smtClean="0"/>
              <a:t> </a:t>
            </a:r>
            <a:endParaRPr lang="en-US" dirty="0" smtClean="0"/>
          </a:p>
          <a:p>
            <a:pPr algn="l" rtl="0">
              <a:buFont typeface="Wingdings" pitchFamily="2" charset="2"/>
              <a:buChar char="Ø"/>
            </a:pPr>
            <a:r>
              <a:rPr lang="en-US" dirty="0" smtClean="0"/>
              <a:t>*certain drugs (such as </a:t>
            </a:r>
            <a:r>
              <a:rPr lang="en-US" dirty="0" smtClean="0">
                <a:hlinkClick r:id="rId6" tooltip="Estrogen"/>
              </a:rPr>
              <a:t>estrogen</a:t>
            </a:r>
            <a:r>
              <a:rPr lang="en-US" dirty="0" smtClean="0"/>
              <a:t> or </a:t>
            </a:r>
            <a:r>
              <a:rPr lang="en-US" dirty="0" smtClean="0">
                <a:hlinkClick r:id="rId7" tooltip="Erythropoietin"/>
              </a:rPr>
              <a:t>erythropoietin</a:t>
            </a:r>
            <a:r>
              <a:rPr lang="en-US" dirty="0" smtClean="0"/>
              <a:t>) . </a:t>
            </a:r>
            <a:endParaRPr lang="ar-EG" dirty="0"/>
          </a:p>
        </p:txBody>
      </p:sp>
      <p:sp>
        <p:nvSpPr>
          <p:cNvPr id="2" name="Title 1"/>
          <p:cNvSpPr>
            <a:spLocks noGrp="1"/>
          </p:cNvSpPr>
          <p:nvPr>
            <p:ph type="title"/>
          </p:nvPr>
        </p:nvSpPr>
        <p:spPr/>
        <p:txBody>
          <a:bodyPr/>
          <a:lstStyle/>
          <a:p>
            <a:r>
              <a:rPr lang="en-US" i="1" dirty="0" smtClean="0"/>
              <a:t>risk factors:</a:t>
            </a:r>
            <a:endParaRPr lang="ar-E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dirty="0" smtClean="0"/>
              <a:t>According to </a:t>
            </a:r>
            <a:r>
              <a:rPr lang="en-US" dirty="0" smtClean="0">
                <a:hlinkClick r:id="rId2" tooltip="Virchow's triad"/>
              </a:rPr>
              <a:t>Virchow's triad</a:t>
            </a:r>
            <a:r>
              <a:rPr lang="en-US" dirty="0" smtClean="0"/>
              <a:t>, venous thrombosis occurs via three mechanisms: </a:t>
            </a:r>
          </a:p>
          <a:p>
            <a:pPr algn="l" rtl="0"/>
            <a:r>
              <a:rPr lang="en-US" dirty="0" smtClean="0"/>
              <a:t>1-decreased flow rate of the blood, </a:t>
            </a:r>
          </a:p>
          <a:p>
            <a:pPr algn="l" rtl="0"/>
            <a:r>
              <a:rPr lang="en-US" dirty="0" smtClean="0"/>
              <a:t>2-damage to the </a:t>
            </a:r>
            <a:r>
              <a:rPr lang="en-US" dirty="0" smtClean="0">
                <a:hlinkClick r:id="rId3" tooltip="Endothelium"/>
              </a:rPr>
              <a:t>blood vessel wall</a:t>
            </a:r>
            <a:r>
              <a:rPr lang="en-US" dirty="0" smtClean="0"/>
              <a:t> and </a:t>
            </a:r>
          </a:p>
          <a:p>
            <a:pPr algn="l" rtl="0"/>
            <a:r>
              <a:rPr lang="en-US" dirty="0" smtClean="0"/>
              <a:t>3-an increased tendency of the blood to clot (</a:t>
            </a:r>
            <a:r>
              <a:rPr lang="en-US" dirty="0" err="1" smtClean="0">
                <a:hlinkClick r:id="rId4" tooltip="Hypercoagulability"/>
              </a:rPr>
              <a:t>hypercoagulability</a:t>
            </a:r>
            <a:r>
              <a:rPr lang="en-US" dirty="0" smtClean="0"/>
              <a:t>). </a:t>
            </a:r>
            <a:r>
              <a:rPr lang="en-US" dirty="0" smtClean="0">
                <a:sym typeface="Wingdings" pitchFamily="2" charset="2"/>
              </a:rPr>
              <a:t></a:t>
            </a:r>
            <a:r>
              <a:rPr lang="en-US" dirty="0" smtClean="0"/>
              <a:t>Several medical conditions can lead to DVT, such as compression of the veins, </a:t>
            </a:r>
            <a:r>
              <a:rPr lang="en-US" dirty="0" smtClean="0">
                <a:hlinkClick r:id="rId5" tooltip="Physical trauma"/>
              </a:rPr>
              <a:t>physical trauma</a:t>
            </a:r>
            <a:r>
              <a:rPr lang="en-US" dirty="0" smtClean="0"/>
              <a:t>,</a:t>
            </a:r>
            <a:r>
              <a:rPr lang="ar-EG" dirty="0" smtClean="0"/>
              <a:t> </a:t>
            </a:r>
            <a:r>
              <a:rPr lang="en-US" dirty="0" smtClean="0">
                <a:hlinkClick r:id="rId6" tooltip="Cancer"/>
              </a:rPr>
              <a:t>cancer</a:t>
            </a:r>
            <a:r>
              <a:rPr lang="en-US" dirty="0" smtClean="0"/>
              <a:t>, </a:t>
            </a:r>
            <a:r>
              <a:rPr lang="en-US" dirty="0" smtClean="0">
                <a:hlinkClick r:id="rId7" tooltip="Infections"/>
              </a:rPr>
              <a:t>infections</a:t>
            </a:r>
            <a:endParaRPr lang="ar-EG" dirty="0"/>
          </a:p>
        </p:txBody>
      </p:sp>
      <p:sp>
        <p:nvSpPr>
          <p:cNvPr id="4" name="Title 3"/>
          <p:cNvSpPr>
            <a:spLocks noGrp="1"/>
          </p:cNvSpPr>
          <p:nvPr>
            <p:ph type="title"/>
          </p:nvPr>
        </p:nvSpPr>
        <p:spPr/>
        <p:txBody>
          <a:bodyPr/>
          <a:lstStyle/>
          <a:p>
            <a:pPr algn="ctr"/>
            <a:r>
              <a:rPr lang="en-US" dirty="0" smtClean="0"/>
              <a:t>Mechanisms:</a:t>
            </a:r>
            <a:endParaRPr lang="ar-E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lstStyle/>
          <a:p>
            <a:pPr algn="l" rtl="0"/>
            <a:r>
              <a:rPr lang="en-US" dirty="0" smtClean="0"/>
              <a:t>It is recognized that thrombi usually develop first in the calf veins, "growing" in the direction of flow of the vein. DVTs are distinguished as being above or below the </a:t>
            </a:r>
            <a:r>
              <a:rPr lang="en-US" dirty="0" err="1" smtClean="0">
                <a:hlinkClick r:id="rId2" tooltip="Popliteal"/>
              </a:rPr>
              <a:t>popliteal</a:t>
            </a:r>
            <a:r>
              <a:rPr lang="en-US" dirty="0" smtClean="0"/>
              <a:t> vein. Very extensive DVTs can extend into the </a:t>
            </a:r>
            <a:r>
              <a:rPr lang="en-US" dirty="0" smtClean="0">
                <a:hlinkClick r:id="rId3" tooltip="Iliac vein"/>
              </a:rPr>
              <a:t>iliac veins</a:t>
            </a:r>
            <a:r>
              <a:rPr lang="en-US" dirty="0" smtClean="0"/>
              <a:t> or the </a:t>
            </a:r>
            <a:r>
              <a:rPr lang="en-US" dirty="0" smtClean="0">
                <a:hlinkClick r:id="rId4" tooltip="Inferior vena cava"/>
              </a:rPr>
              <a:t>inferior vena cava</a:t>
            </a:r>
            <a:r>
              <a:rPr lang="en-US" dirty="0" smtClean="0"/>
              <a:t>. The risk of pulmonary embolism is higher in the presence of more extensive clots</a:t>
            </a:r>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l" rtl="0"/>
            <a:r>
              <a:rPr lang="en-US" sz="3200" dirty="0" smtClean="0"/>
              <a:t>There may be no symptoms referable to the location of the DVT, but the classical symptoms of DVT include </a:t>
            </a:r>
            <a:r>
              <a:rPr lang="en-US" sz="3200" dirty="0" smtClean="0">
                <a:hlinkClick r:id="rId2" tooltip="Pain"/>
              </a:rPr>
              <a:t>pain</a:t>
            </a:r>
            <a:r>
              <a:rPr lang="en-US" sz="3200" dirty="0" smtClean="0"/>
              <a:t>, </a:t>
            </a:r>
            <a:r>
              <a:rPr lang="en-US" sz="3200" dirty="0" smtClean="0">
                <a:hlinkClick r:id="rId3" tooltip="Swelling"/>
              </a:rPr>
              <a:t>swelling</a:t>
            </a:r>
            <a:r>
              <a:rPr lang="en-US" sz="3200" dirty="0" smtClean="0"/>
              <a:t> and redness of the </a:t>
            </a:r>
            <a:r>
              <a:rPr lang="en-US" sz="3200" dirty="0" smtClean="0">
                <a:hlinkClick r:id="rId4" tooltip="Leg"/>
              </a:rPr>
              <a:t>leg</a:t>
            </a:r>
            <a:r>
              <a:rPr lang="en-US" sz="3200" dirty="0" smtClean="0"/>
              <a:t> and dilation of the surface veins. In up to 25% of all hospitalized patients, there may be </a:t>
            </a:r>
            <a:r>
              <a:rPr lang="en-US" sz="3200" i="1" dirty="0" smtClean="0"/>
              <a:t>some</a:t>
            </a:r>
            <a:r>
              <a:rPr lang="en-US" sz="3200" dirty="0" smtClean="0"/>
              <a:t> form of DVT, which often remains clinically </a:t>
            </a:r>
            <a:r>
              <a:rPr lang="en-US" sz="3200" dirty="0" err="1" smtClean="0"/>
              <a:t>inapparent</a:t>
            </a:r>
            <a:r>
              <a:rPr lang="en-US" sz="3200" dirty="0" smtClean="0"/>
              <a:t> (unless </a:t>
            </a:r>
            <a:r>
              <a:rPr lang="en-US" sz="3200" dirty="0" smtClean="0">
                <a:hlinkClick r:id="rId5" tooltip="Pulmonary embolism"/>
              </a:rPr>
              <a:t>pulmonary embolism</a:t>
            </a:r>
            <a:r>
              <a:rPr lang="en-US" sz="3200" dirty="0" smtClean="0"/>
              <a:t> develops)</a:t>
            </a:r>
            <a:r>
              <a:rPr lang="en-US" dirty="0" smtClean="0"/>
              <a:t>.</a:t>
            </a:r>
            <a:endParaRPr lang="ar-EG" dirty="0"/>
          </a:p>
        </p:txBody>
      </p:sp>
      <p:sp>
        <p:nvSpPr>
          <p:cNvPr id="2" name="Title 1"/>
          <p:cNvSpPr>
            <a:spLocks noGrp="1"/>
          </p:cNvSpPr>
          <p:nvPr>
            <p:ph type="title"/>
          </p:nvPr>
        </p:nvSpPr>
        <p:spPr/>
        <p:txBody>
          <a:bodyPr/>
          <a:lstStyle/>
          <a:p>
            <a:r>
              <a:rPr lang="en-US" b="1" dirty="0" smtClean="0"/>
              <a:t>Signs and </a:t>
            </a:r>
            <a:r>
              <a:rPr lang="en-US" b="1" dirty="0" smtClean="0"/>
              <a:t>symptoms:</a:t>
            </a:r>
            <a:endParaRPr lang="ar-E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noAutofit/>
          </a:bodyPr>
          <a:lstStyle/>
          <a:p>
            <a:pPr algn="l" rtl="0"/>
            <a:r>
              <a:rPr lang="en-US" sz="3600" dirty="0" smtClean="0"/>
              <a:t>There are several techniques during physical examination to increase the detection of DVT, such as measuring the circumference of the affected and the </a:t>
            </a:r>
            <a:r>
              <a:rPr lang="en-US" sz="3600" dirty="0" err="1" smtClean="0"/>
              <a:t>contralateral</a:t>
            </a:r>
            <a:r>
              <a:rPr lang="en-US" sz="3600" dirty="0" smtClean="0"/>
              <a:t> limb at a fixed point (to </a:t>
            </a:r>
            <a:r>
              <a:rPr lang="en-US" sz="3600" dirty="0" err="1" smtClean="0"/>
              <a:t>objectivate</a:t>
            </a:r>
            <a:r>
              <a:rPr lang="en-US" sz="3600" dirty="0" smtClean="0"/>
              <a:t> </a:t>
            </a:r>
            <a:r>
              <a:rPr lang="en-US" sz="3600" dirty="0" smtClean="0">
                <a:hlinkClick r:id="rId2" tooltip="Edema"/>
              </a:rPr>
              <a:t>edema</a:t>
            </a:r>
            <a:r>
              <a:rPr lang="en-US" sz="3600" dirty="0" smtClean="0"/>
              <a:t>), and palpating the </a:t>
            </a:r>
            <a:r>
              <a:rPr lang="en-US" sz="3600" dirty="0" smtClean="0">
                <a:hlinkClick r:id="rId3" tooltip="Vein"/>
              </a:rPr>
              <a:t>venous</a:t>
            </a:r>
            <a:r>
              <a:rPr lang="en-US" sz="3600" dirty="0" smtClean="0"/>
              <a:t> tract, which is often tender. </a:t>
            </a:r>
            <a:endParaRPr lang="ar-EG"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219200"/>
            <a:ext cx="6781800" cy="2800767"/>
          </a:xfrm>
          <a:prstGeom prst="rect">
            <a:avLst/>
          </a:prstGeom>
        </p:spPr>
        <p:txBody>
          <a:bodyPr wrap="square">
            <a:spAutoFit/>
          </a:bodyPr>
          <a:lstStyle/>
          <a:p>
            <a:r>
              <a:rPr lang="en-US" sz="4400" dirty="0" smtClean="0"/>
              <a:t>Physical examination is unreliable for excluding the diagnosis of deep vein thrombosis</a:t>
            </a:r>
            <a:endParaRPr lang="ar-EG"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sz="4400" dirty="0" smtClean="0"/>
              <a:t>the leg is pale and cool with a diminished arterial pulse due to spasm. It usually results from acute occlusion of the iliac and femoral veins due to </a:t>
            </a:r>
            <a:r>
              <a:rPr lang="en-US" sz="4400" dirty="0" smtClean="0"/>
              <a:t>DVT.</a:t>
            </a:r>
            <a:endParaRPr lang="ar-EG" sz="4400" dirty="0"/>
          </a:p>
        </p:txBody>
      </p:sp>
      <p:sp>
        <p:nvSpPr>
          <p:cNvPr id="2" name="Title 1"/>
          <p:cNvSpPr>
            <a:spLocks noGrp="1"/>
          </p:cNvSpPr>
          <p:nvPr>
            <p:ph type="title"/>
          </p:nvPr>
        </p:nvSpPr>
        <p:spPr/>
        <p:txBody>
          <a:bodyPr/>
          <a:lstStyle/>
          <a:p>
            <a:pPr algn="ctr"/>
            <a:r>
              <a:rPr lang="en-US" b="1" dirty="0" err="1" smtClean="0"/>
              <a:t>Phlegmasia</a:t>
            </a:r>
            <a:r>
              <a:rPr lang="en-US" b="1" dirty="0" smtClean="0"/>
              <a:t> alba </a:t>
            </a:r>
            <a:r>
              <a:rPr lang="en-US" b="1" dirty="0" err="1" smtClean="0"/>
              <a:t>dolens</a:t>
            </a:r>
            <a:endParaRPr lang="ar-E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l" rtl="0"/>
            <a:r>
              <a:rPr lang="en-US" sz="4000" dirty="0" smtClean="0"/>
              <a:t>there is an acute and nearly total venous occlusion of the entire extremity outflow, including the iliac and femoral veins. The leg is usually painful, cyanosed and </a:t>
            </a:r>
            <a:r>
              <a:rPr lang="en-US" sz="4000" dirty="0" err="1" smtClean="0"/>
              <a:t>oedematous</a:t>
            </a:r>
            <a:r>
              <a:rPr lang="en-US" sz="4000" dirty="0" smtClean="0"/>
              <a:t>. Venous gangrene may </a:t>
            </a:r>
            <a:r>
              <a:rPr lang="en-US" sz="4000" dirty="0" smtClean="0"/>
              <a:t>supervene.</a:t>
            </a:r>
            <a:endParaRPr lang="ar-EG" sz="4000" dirty="0"/>
          </a:p>
        </p:txBody>
      </p:sp>
      <p:sp>
        <p:nvSpPr>
          <p:cNvPr id="2" name="Title 1"/>
          <p:cNvSpPr>
            <a:spLocks noGrp="1"/>
          </p:cNvSpPr>
          <p:nvPr>
            <p:ph type="title"/>
          </p:nvPr>
        </p:nvSpPr>
        <p:spPr/>
        <p:txBody>
          <a:bodyPr/>
          <a:lstStyle/>
          <a:p>
            <a:pPr algn="ctr"/>
            <a:r>
              <a:rPr lang="en-US" b="1" dirty="0" err="1" smtClean="0"/>
              <a:t>Phlegmasia</a:t>
            </a:r>
            <a:r>
              <a:rPr lang="en-US" b="1" dirty="0" smtClean="0"/>
              <a:t> </a:t>
            </a:r>
            <a:r>
              <a:rPr lang="en-US" b="1" dirty="0" err="1" smtClean="0"/>
              <a:t>cerulea</a:t>
            </a:r>
            <a:r>
              <a:rPr lang="en-US" b="1" dirty="0" smtClean="0"/>
              <a:t> </a:t>
            </a:r>
            <a:r>
              <a:rPr lang="en-US" b="1" dirty="0" err="1" smtClean="0"/>
              <a:t>dolens</a:t>
            </a:r>
            <a:endParaRPr lang="ar-E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9144000" cy="4525962"/>
          </a:xfrm>
        </p:spPr>
        <p:txBody>
          <a:bodyPr>
            <a:normAutofit fontScale="92500"/>
          </a:bodyPr>
          <a:lstStyle/>
          <a:p>
            <a:pPr algn="l" rtl="0"/>
            <a:r>
              <a:rPr lang="en-US" sz="5400" dirty="0" smtClean="0">
                <a:solidFill>
                  <a:srgbClr val="FF0000"/>
                </a:solidFill>
              </a:rPr>
              <a:t>It is vital that the possibility of pulmonary embolism be included in the history, as this may warrant further investigation </a:t>
            </a:r>
            <a:r>
              <a:rPr lang="en-US" sz="4000" dirty="0" smtClean="0"/>
              <a:t>.</a:t>
            </a:r>
            <a:endParaRPr lang="ar-EG"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buNone/>
            </a:pPr>
            <a:r>
              <a:rPr lang="en-US" b="1" dirty="0" smtClean="0"/>
              <a:t>I-Physical examination:</a:t>
            </a:r>
          </a:p>
          <a:p>
            <a:pPr algn="l" rtl="0"/>
            <a:r>
              <a:rPr lang="en-US" dirty="0" err="1" smtClean="0">
                <a:hlinkClick r:id="rId2" tooltip="Homans' test (page does not exist)"/>
              </a:rPr>
              <a:t>Homans</a:t>
            </a:r>
            <a:r>
              <a:rPr lang="en-US" dirty="0" smtClean="0">
                <a:hlinkClick r:id="rId2" tooltip="Homans' test (page does not exist)"/>
              </a:rPr>
              <a:t>' test</a:t>
            </a:r>
            <a:r>
              <a:rPr lang="en-US" dirty="0" smtClean="0"/>
              <a:t>: </a:t>
            </a:r>
            <a:r>
              <a:rPr lang="en-US" dirty="0" err="1" smtClean="0"/>
              <a:t>Dorsiflexion</a:t>
            </a:r>
            <a:r>
              <a:rPr lang="en-US" dirty="0" smtClean="0"/>
              <a:t> of foot elicits pain in posterior calf. However, it must be noted that it is of little diagnostic value and is theoretically dangerous because of the possibility of dislodgement of loose clot. </a:t>
            </a:r>
          </a:p>
          <a:p>
            <a:pPr algn="l" rtl="0"/>
            <a:r>
              <a:rPr lang="en-US" dirty="0" smtClean="0">
                <a:hlinkClick r:id="rId3" tooltip="Pratt's sign"/>
              </a:rPr>
              <a:t>Pratt's sign</a:t>
            </a:r>
            <a:r>
              <a:rPr lang="en-US" dirty="0" smtClean="0"/>
              <a:t>: Squeezing of posterior calf elicits pain.</a:t>
            </a:r>
          </a:p>
          <a:p>
            <a:endParaRPr lang="ar-EG" dirty="0"/>
          </a:p>
        </p:txBody>
      </p:sp>
      <p:sp>
        <p:nvSpPr>
          <p:cNvPr id="2" name="Title 1"/>
          <p:cNvSpPr>
            <a:spLocks noGrp="1"/>
          </p:cNvSpPr>
          <p:nvPr>
            <p:ph type="title"/>
          </p:nvPr>
        </p:nvSpPr>
        <p:spPr/>
        <p:txBody>
          <a:bodyPr/>
          <a:lstStyle/>
          <a:p>
            <a:pPr algn="ctr"/>
            <a:r>
              <a:rPr lang="ar-EG" sz="6600" b="1" dirty="0" smtClean="0">
                <a:solidFill>
                  <a:srgbClr val="C00000"/>
                </a:solidFill>
              </a:rPr>
              <a:t>:</a:t>
            </a:r>
            <a:r>
              <a:rPr lang="en-US" sz="6600" b="1" dirty="0" smtClean="0">
                <a:solidFill>
                  <a:srgbClr val="C00000"/>
                </a:solidFill>
              </a:rPr>
              <a:t>Diagnosis</a:t>
            </a:r>
            <a:endParaRPr lang="ar-EG" sz="6600"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285999"/>
          </a:xfrm>
        </p:spPr>
        <p:txBody>
          <a:bodyPr/>
          <a:lstStyle/>
          <a:p>
            <a:pPr algn="ctr"/>
            <a:r>
              <a:rPr lang="en-US" b="1" dirty="0" smtClean="0"/>
              <a:t>Deep vein thrombosis</a:t>
            </a:r>
            <a:endParaRPr lang="ar-EG" dirty="0"/>
          </a:p>
        </p:txBody>
      </p:sp>
      <p:sp>
        <p:nvSpPr>
          <p:cNvPr id="3" name="Subtitle 2"/>
          <p:cNvSpPr>
            <a:spLocks noGrp="1"/>
          </p:cNvSpPr>
          <p:nvPr>
            <p:ph type="subTitle" idx="1"/>
          </p:nvPr>
        </p:nvSpPr>
        <p:spPr/>
        <p:txBody>
          <a:bodyPr>
            <a:normAutofit fontScale="92500" lnSpcReduction="10000"/>
          </a:bodyPr>
          <a:lstStyle/>
          <a:p>
            <a:pPr algn="l"/>
            <a:r>
              <a:rPr lang="en-US" dirty="0" smtClean="0"/>
              <a:t>is the formation of a </a:t>
            </a:r>
            <a:r>
              <a:rPr lang="en-US" dirty="0" smtClean="0">
                <a:hlinkClick r:id="rId2" tooltip="Blood clot"/>
              </a:rPr>
              <a:t>blood clot</a:t>
            </a:r>
            <a:r>
              <a:rPr lang="en-US" dirty="0" smtClean="0"/>
              <a:t> ("thrombus") in a </a:t>
            </a:r>
            <a:r>
              <a:rPr lang="en-US" dirty="0" smtClean="0">
                <a:hlinkClick r:id="rId3" tooltip="Deep vein"/>
              </a:rPr>
              <a:t>deep vein</a:t>
            </a:r>
            <a:r>
              <a:rPr lang="en-US" dirty="0" smtClean="0"/>
              <a:t>. It is a form of </a:t>
            </a:r>
            <a:r>
              <a:rPr lang="en-US" dirty="0" err="1" smtClean="0">
                <a:hlinkClick r:id="rId4" tooltip="Thrombophlebitis"/>
              </a:rPr>
              <a:t>thrombophlebitis</a:t>
            </a:r>
            <a:r>
              <a:rPr lang="en-US" dirty="0" smtClean="0"/>
              <a:t> (</a:t>
            </a:r>
            <a:r>
              <a:rPr lang="en-US" dirty="0" smtClean="0">
                <a:hlinkClick r:id="rId5" tooltip="Inflammation"/>
              </a:rPr>
              <a:t>inflammation</a:t>
            </a:r>
            <a:r>
              <a:rPr lang="en-US" dirty="0" smtClean="0"/>
              <a:t> of a </a:t>
            </a:r>
            <a:r>
              <a:rPr lang="en-US" dirty="0" smtClean="0">
                <a:hlinkClick r:id="rId6" tooltip="Vein"/>
              </a:rPr>
              <a:t>vein</a:t>
            </a:r>
            <a:r>
              <a:rPr lang="en-US" dirty="0" smtClean="0"/>
              <a:t> with clot formation).</a:t>
            </a:r>
            <a:endParaRPr lang="ar-EG"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normAutofit/>
          </a:bodyPr>
          <a:lstStyle/>
          <a:p>
            <a:pPr algn="l" rtl="0"/>
            <a:r>
              <a:rPr lang="en-US" sz="4400" dirty="0" smtClean="0"/>
              <a:t>However, these </a:t>
            </a:r>
            <a:r>
              <a:rPr lang="en-US" sz="4400" dirty="0" smtClean="0">
                <a:hlinkClick r:id="rId2" tooltip="Medical sign"/>
              </a:rPr>
              <a:t>medical signs</a:t>
            </a:r>
            <a:r>
              <a:rPr lang="en-US" sz="4400" dirty="0" smtClean="0"/>
              <a:t> do not perform well and are not included in </a:t>
            </a:r>
            <a:r>
              <a:rPr lang="en-US" sz="4400" dirty="0" smtClean="0">
                <a:hlinkClick r:id="rId3" tooltip="Clinical prediction rule"/>
              </a:rPr>
              <a:t>clinical prediction rules</a:t>
            </a:r>
            <a:r>
              <a:rPr lang="en-US" sz="4400" dirty="0" smtClean="0"/>
              <a:t> that combine best findings in order to diagnose DVT.</a:t>
            </a:r>
            <a:endParaRPr lang="ar-EG" sz="4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l" rtl="0"/>
            <a:r>
              <a:rPr lang="en-US" dirty="0" smtClean="0"/>
              <a:t>Active cancer (treatment within last 6 months or palliative) -- 1 point </a:t>
            </a:r>
          </a:p>
          <a:p>
            <a:pPr algn="l" rtl="0"/>
            <a:r>
              <a:rPr lang="en-US" dirty="0" smtClean="0"/>
              <a:t>Calf swelling &gt;3 cm compared to other calf (measured 10 cm below </a:t>
            </a:r>
            <a:r>
              <a:rPr lang="en-US" dirty="0" err="1" smtClean="0"/>
              <a:t>tibial</a:t>
            </a:r>
            <a:r>
              <a:rPr lang="en-US" dirty="0" smtClean="0"/>
              <a:t> </a:t>
            </a:r>
            <a:r>
              <a:rPr lang="en-US" dirty="0" err="1" smtClean="0"/>
              <a:t>tuberosity</a:t>
            </a:r>
            <a:r>
              <a:rPr lang="en-US" dirty="0" smtClean="0"/>
              <a:t>) -- 1 point </a:t>
            </a:r>
          </a:p>
          <a:p>
            <a:pPr algn="l" rtl="0"/>
            <a:r>
              <a:rPr lang="en-US" dirty="0" smtClean="0"/>
              <a:t>Collateral superficial veins (non-varicose) -- 1 point </a:t>
            </a:r>
          </a:p>
          <a:p>
            <a:pPr algn="l" rtl="0"/>
            <a:r>
              <a:rPr lang="en-US" dirty="0" smtClean="0"/>
              <a:t>Pitting edema (confined to symptomatic leg) -- 1 point </a:t>
            </a:r>
          </a:p>
          <a:p>
            <a:pPr algn="l" rtl="0"/>
            <a:r>
              <a:rPr lang="en-US" dirty="0" smtClean="0"/>
              <a:t>Swelling of entire leg - 1 point </a:t>
            </a:r>
          </a:p>
          <a:p>
            <a:pPr algn="l" rtl="0"/>
            <a:r>
              <a:rPr lang="en-US" dirty="0" smtClean="0"/>
              <a:t>Localized pain along distribution of deep venous system—1 point </a:t>
            </a:r>
          </a:p>
          <a:p>
            <a:pPr algn="l" rtl="0"/>
            <a:r>
              <a:rPr lang="en-US" dirty="0" smtClean="0"/>
              <a:t>Paralysis, paresis, or recent cast immobilization of lower extremities—1 point </a:t>
            </a:r>
          </a:p>
          <a:p>
            <a:pPr algn="l" rtl="0"/>
            <a:r>
              <a:rPr lang="en-US" dirty="0" smtClean="0"/>
              <a:t>Recently bedridden &gt; 3 days, or major surgery requiring regional or general anesthetic in past 4 weeks—1 point </a:t>
            </a:r>
          </a:p>
          <a:p>
            <a:pPr algn="l" rtl="0"/>
            <a:r>
              <a:rPr lang="en-US" dirty="0" smtClean="0"/>
              <a:t>Alternative diagnosis at least as likely—Subtract 2 points</a:t>
            </a:r>
          </a:p>
          <a:p>
            <a:endParaRPr lang="ar-EG" dirty="0"/>
          </a:p>
        </p:txBody>
      </p:sp>
      <p:sp>
        <p:nvSpPr>
          <p:cNvPr id="2" name="Title 1"/>
          <p:cNvSpPr>
            <a:spLocks noGrp="1"/>
          </p:cNvSpPr>
          <p:nvPr>
            <p:ph type="title"/>
          </p:nvPr>
        </p:nvSpPr>
        <p:spPr>
          <a:xfrm>
            <a:off x="457200" y="609600"/>
            <a:ext cx="8229600" cy="808038"/>
          </a:xfrm>
        </p:spPr>
        <p:txBody>
          <a:bodyPr>
            <a:normAutofit fontScale="90000"/>
          </a:bodyPr>
          <a:lstStyle/>
          <a:p>
            <a:r>
              <a:rPr lang="en-US" b="1" dirty="0" smtClean="0"/>
              <a:t>Wells score or criteria</a:t>
            </a:r>
            <a:r>
              <a:rPr lang="en-US" dirty="0" smtClean="0"/>
              <a:t>: (Possible score -2 to 8)</a:t>
            </a:r>
            <a:br>
              <a:rPr lang="en-US" dirty="0" smtClean="0"/>
            </a:br>
            <a:endParaRPr lang="ar-E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l" rtl="0"/>
            <a:r>
              <a:rPr lang="en-US" sz="4000" dirty="0" smtClean="0"/>
              <a:t>Score of 2 or higher - deep vein thrombosis is likely. Consider imaging the leg veins. Score of less than 2 - deep vein thrombosis is unlikely. Consider blood test such as </a:t>
            </a:r>
            <a:r>
              <a:rPr lang="en-US" sz="4000" dirty="0" smtClean="0">
                <a:hlinkClick r:id="rId2" tooltip="D-dimer"/>
              </a:rPr>
              <a:t>d-</a:t>
            </a:r>
            <a:r>
              <a:rPr lang="en-US" sz="4000" dirty="0" err="1" smtClean="0">
                <a:hlinkClick r:id="rId2" tooltip="D-dimer"/>
              </a:rPr>
              <a:t>dimer</a:t>
            </a:r>
            <a:r>
              <a:rPr lang="en-US" sz="4000" dirty="0" smtClean="0"/>
              <a:t> test to further rule out deep vein thrombosis. </a:t>
            </a:r>
            <a:endParaRPr lang="ar-EG" sz="4000" dirty="0"/>
          </a:p>
        </p:txBody>
      </p:sp>
      <p:sp>
        <p:nvSpPr>
          <p:cNvPr id="2" name="Title 1"/>
          <p:cNvSpPr>
            <a:spLocks noGrp="1"/>
          </p:cNvSpPr>
          <p:nvPr>
            <p:ph type="title"/>
          </p:nvPr>
        </p:nvSpPr>
        <p:spPr/>
        <p:txBody>
          <a:bodyPr/>
          <a:lstStyle/>
          <a:p>
            <a:pPr algn="ctr"/>
            <a:r>
              <a:rPr lang="en-US" b="1" dirty="0" smtClean="0"/>
              <a:t>Interpretation</a:t>
            </a:r>
            <a:r>
              <a:rPr lang="en-US" dirty="0" smtClean="0"/>
              <a:t>:</a:t>
            </a:r>
            <a:endParaRPr lang="ar-E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normAutofit/>
          </a:bodyPr>
          <a:lstStyle/>
          <a:p>
            <a:pPr algn="l" rtl="0"/>
            <a:r>
              <a:rPr lang="en-US" sz="3600" dirty="0" smtClean="0"/>
              <a:t>II- </a:t>
            </a:r>
            <a:r>
              <a:rPr lang="en-US" sz="3600" i="1" dirty="0" smtClean="0"/>
              <a:t>intravenous </a:t>
            </a:r>
            <a:r>
              <a:rPr lang="en-US" sz="3600" i="1" dirty="0" err="1" smtClean="0"/>
              <a:t>venography</a:t>
            </a:r>
            <a:r>
              <a:rPr lang="en-US" sz="3600" dirty="0" smtClean="0"/>
              <a:t>, which involves injecting a peripheral </a:t>
            </a:r>
            <a:r>
              <a:rPr lang="en-US" sz="3600" dirty="0" smtClean="0">
                <a:hlinkClick r:id="rId2" tooltip="Vein"/>
              </a:rPr>
              <a:t>vein</a:t>
            </a:r>
            <a:r>
              <a:rPr lang="en-US" sz="3600" dirty="0" smtClean="0"/>
              <a:t> of the affected limb with a </a:t>
            </a:r>
            <a:r>
              <a:rPr lang="en-US" sz="3600" dirty="0" smtClean="0">
                <a:hlinkClick r:id="rId3" tooltip="Contrast agent"/>
              </a:rPr>
              <a:t>contrast agent</a:t>
            </a:r>
            <a:r>
              <a:rPr lang="en-US" sz="3600" dirty="0" smtClean="0"/>
              <a:t> and taking </a:t>
            </a:r>
            <a:r>
              <a:rPr lang="en-US" sz="3600" dirty="0" smtClean="0">
                <a:hlinkClick r:id="rId4" tooltip="X-ray"/>
              </a:rPr>
              <a:t>X-rays</a:t>
            </a:r>
            <a:r>
              <a:rPr lang="en-US" sz="3600" dirty="0" smtClean="0"/>
              <a:t>, to reveal whether the </a:t>
            </a:r>
            <a:r>
              <a:rPr lang="en-US" sz="3600" dirty="0" smtClean="0">
                <a:hlinkClick r:id="rId2" tooltip="Vein"/>
              </a:rPr>
              <a:t>venous</a:t>
            </a:r>
            <a:r>
              <a:rPr lang="en-US" sz="3600" dirty="0" smtClean="0"/>
              <a:t> supply has been obstructed. Because of its invasiveness, this test is rarely performed.</a:t>
            </a:r>
            <a:endParaRPr lang="ar-EG"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l" rtl="0"/>
            <a:r>
              <a:rPr lang="en-US" b="1" dirty="0" smtClean="0"/>
              <a:t>D-</a:t>
            </a:r>
            <a:r>
              <a:rPr lang="en-US" b="1" dirty="0" err="1" smtClean="0"/>
              <a:t>dimer</a:t>
            </a:r>
            <a:endParaRPr lang="en-US" dirty="0" smtClean="0"/>
          </a:p>
          <a:p>
            <a:pPr algn="l" rtl="0"/>
            <a:r>
              <a:rPr lang="en-US" dirty="0" smtClean="0"/>
              <a:t>In a low-probability situation, current practice is to commence investigations by testing for </a:t>
            </a:r>
            <a:r>
              <a:rPr lang="en-US" dirty="0" smtClean="0">
                <a:hlinkClick r:id="rId2" tooltip="D-dimer"/>
              </a:rPr>
              <a:t>D-</a:t>
            </a:r>
            <a:r>
              <a:rPr lang="en-US" dirty="0" err="1" smtClean="0">
                <a:hlinkClick r:id="rId2" tooltip="D-dimer"/>
              </a:rPr>
              <a:t>dimer</a:t>
            </a:r>
            <a:r>
              <a:rPr lang="en-US" dirty="0" smtClean="0"/>
              <a:t> levels. This cross-linked </a:t>
            </a:r>
            <a:r>
              <a:rPr lang="en-US" dirty="0" smtClean="0">
                <a:hlinkClick r:id="rId3" tooltip="Fibrin degradation product"/>
              </a:rPr>
              <a:t>fibrin degradation product</a:t>
            </a:r>
            <a:r>
              <a:rPr lang="en-US" dirty="0" smtClean="0"/>
              <a:t> is an indication that </a:t>
            </a:r>
            <a:r>
              <a:rPr lang="en-US" dirty="0" smtClean="0">
                <a:hlinkClick r:id="rId4" tooltip="Thrombosis"/>
              </a:rPr>
              <a:t>thrombosis</a:t>
            </a:r>
            <a:r>
              <a:rPr lang="en-US" dirty="0" smtClean="0"/>
              <a:t> is occurring, and that the </a:t>
            </a:r>
            <a:r>
              <a:rPr lang="en-US" dirty="0" smtClean="0">
                <a:hlinkClick r:id="rId5" tooltip="Blood clot"/>
              </a:rPr>
              <a:t>blood clot</a:t>
            </a:r>
            <a:r>
              <a:rPr lang="en-US" dirty="0" smtClean="0"/>
              <a:t> is being dissolved by </a:t>
            </a:r>
            <a:r>
              <a:rPr lang="en-US" dirty="0" err="1" smtClean="0">
                <a:hlinkClick r:id="rId6" tooltip="Plasmin"/>
              </a:rPr>
              <a:t>plasmin</a:t>
            </a:r>
            <a:r>
              <a:rPr lang="en-US" dirty="0" smtClean="0"/>
              <a:t>. A low D-</a:t>
            </a:r>
            <a:r>
              <a:rPr lang="en-US" dirty="0" err="1" smtClean="0"/>
              <a:t>dimer</a:t>
            </a:r>
            <a:r>
              <a:rPr lang="en-US" dirty="0" smtClean="0"/>
              <a:t> level should prompt other possible diagnoses (such as a ruptured </a:t>
            </a:r>
            <a:r>
              <a:rPr lang="en-US" dirty="0" smtClean="0">
                <a:hlinkClick r:id="rId7" tooltip="Baker's cyst"/>
              </a:rPr>
              <a:t>Baker's cyst</a:t>
            </a:r>
            <a:r>
              <a:rPr lang="en-US" dirty="0" smtClean="0"/>
              <a:t>, if the patient is at sufficiently low clinical probability of DVT.</a:t>
            </a:r>
          </a:p>
          <a:p>
            <a:endParaRPr lang="ar-EG" dirty="0"/>
          </a:p>
        </p:txBody>
      </p:sp>
      <p:sp>
        <p:nvSpPr>
          <p:cNvPr id="2" name="Title 1"/>
          <p:cNvSpPr>
            <a:spLocks noGrp="1"/>
          </p:cNvSpPr>
          <p:nvPr>
            <p:ph type="title"/>
          </p:nvPr>
        </p:nvSpPr>
        <p:spPr/>
        <p:txBody>
          <a:bodyPr/>
          <a:lstStyle/>
          <a:p>
            <a:r>
              <a:rPr lang="ar-EG" b="1" dirty="0" smtClean="0"/>
              <a:t>:</a:t>
            </a:r>
            <a:r>
              <a:rPr lang="en-US" b="1" dirty="0" smtClean="0"/>
              <a:t>III-Blood tests</a:t>
            </a:r>
            <a:endParaRPr lang="ar-E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lstStyle/>
          <a:p>
            <a:pPr algn="l" rtl="0">
              <a:buNone/>
            </a:pPr>
            <a:r>
              <a:rPr lang="en-US" b="1" dirty="0" smtClean="0"/>
              <a:t>    Other blood tests :</a:t>
            </a:r>
          </a:p>
          <a:p>
            <a:pPr algn="l" rtl="0"/>
            <a:r>
              <a:rPr lang="en-US" dirty="0" smtClean="0"/>
              <a:t>Other blood tests usually performed at this point are:</a:t>
            </a:r>
          </a:p>
          <a:p>
            <a:pPr algn="l" rtl="0"/>
            <a:r>
              <a:rPr lang="en-US" dirty="0" smtClean="0">
                <a:hlinkClick r:id="rId2" tooltip="Complete blood count"/>
              </a:rPr>
              <a:t>complete blood count</a:t>
            </a:r>
            <a:r>
              <a:rPr lang="en-US" dirty="0" smtClean="0"/>
              <a:t> </a:t>
            </a:r>
          </a:p>
          <a:p>
            <a:pPr algn="l" rtl="0"/>
            <a:r>
              <a:rPr lang="en-US" dirty="0" smtClean="0"/>
              <a:t>Primary </a:t>
            </a:r>
            <a:r>
              <a:rPr lang="en-US" dirty="0" smtClean="0">
                <a:hlinkClick r:id="rId3" tooltip="Coagulation"/>
              </a:rPr>
              <a:t>coagulation</a:t>
            </a:r>
            <a:r>
              <a:rPr lang="en-US" dirty="0" smtClean="0"/>
              <a:t> studies: </a:t>
            </a:r>
            <a:r>
              <a:rPr lang="en-US" dirty="0" smtClean="0">
                <a:hlinkClick r:id="rId4" tooltip="Prothrombin time"/>
              </a:rPr>
              <a:t>PT</a:t>
            </a:r>
            <a:r>
              <a:rPr lang="en-US" dirty="0" smtClean="0"/>
              <a:t>, </a:t>
            </a:r>
            <a:r>
              <a:rPr lang="en-US" dirty="0" smtClean="0">
                <a:hlinkClick r:id="rId5" tooltip="APTT"/>
              </a:rPr>
              <a:t>APTT</a:t>
            </a:r>
            <a:r>
              <a:rPr lang="en-US" dirty="0" smtClean="0"/>
              <a:t>, </a:t>
            </a:r>
            <a:r>
              <a:rPr lang="en-US" dirty="0" smtClean="0">
                <a:hlinkClick r:id="rId6" tooltip="Fibrinogen"/>
              </a:rPr>
              <a:t>Fibrinogen</a:t>
            </a:r>
            <a:r>
              <a:rPr lang="en-US" dirty="0" smtClean="0"/>
              <a:t> </a:t>
            </a:r>
          </a:p>
          <a:p>
            <a:pPr algn="l" rtl="0"/>
            <a:r>
              <a:rPr lang="en-US" dirty="0" smtClean="0">
                <a:hlinkClick r:id="rId7" tooltip="Liver enzyme"/>
              </a:rPr>
              <a:t>liver enzymes</a:t>
            </a:r>
            <a:r>
              <a:rPr lang="en-US" dirty="0" smtClean="0"/>
              <a:t> </a:t>
            </a:r>
          </a:p>
          <a:p>
            <a:pPr algn="l" rtl="0"/>
            <a:r>
              <a:rPr lang="en-US" dirty="0" smtClean="0">
                <a:hlinkClick r:id="rId8" tooltip="Renal function"/>
              </a:rPr>
              <a:t>renal function</a:t>
            </a:r>
            <a:r>
              <a:rPr lang="en-US" dirty="0" smtClean="0"/>
              <a:t> and </a:t>
            </a:r>
            <a:r>
              <a:rPr lang="en-US" dirty="0" smtClean="0">
                <a:hlinkClick r:id="rId9" tooltip="Electrolyte"/>
              </a:rPr>
              <a:t>electrolytes</a:t>
            </a:r>
            <a:r>
              <a:rPr lang="en-US" dirty="0" smtClean="0"/>
              <a:t> .</a:t>
            </a:r>
          </a:p>
          <a:p>
            <a:endParaRPr lang="ar-E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l" rtl="0"/>
            <a:r>
              <a:rPr lang="en-US" sz="3600" dirty="0" smtClean="0">
                <a:hlinkClick r:id="rId2" tooltip="Impedance plethysmography"/>
              </a:rPr>
              <a:t>Impedance </a:t>
            </a:r>
            <a:r>
              <a:rPr lang="en-US" sz="3600" dirty="0" err="1" smtClean="0">
                <a:hlinkClick r:id="rId2" tooltip="Impedance plethysmography"/>
              </a:rPr>
              <a:t>plethysmography</a:t>
            </a:r>
            <a:r>
              <a:rPr lang="en-US" sz="3600" dirty="0" smtClean="0"/>
              <a:t>, </a:t>
            </a:r>
            <a:r>
              <a:rPr lang="en-US" sz="3600" dirty="0" smtClean="0">
                <a:hlinkClick r:id="rId3" tooltip="Medical ultrasonography"/>
              </a:rPr>
              <a:t>Doppler </a:t>
            </a:r>
            <a:r>
              <a:rPr lang="en-US" sz="3600" dirty="0" err="1" smtClean="0">
                <a:hlinkClick r:id="rId3" tooltip="Medical ultrasonography"/>
              </a:rPr>
              <a:t>ultrasonography</a:t>
            </a:r>
            <a:r>
              <a:rPr lang="en-US" sz="3600" dirty="0" smtClean="0"/>
              <a:t>, compression </a:t>
            </a:r>
            <a:r>
              <a:rPr lang="en-US" sz="3600" dirty="0" smtClean="0">
                <a:hlinkClick r:id="rId4" tooltip="Medical ultrasonography"/>
              </a:rPr>
              <a:t>ultrasound</a:t>
            </a:r>
            <a:r>
              <a:rPr lang="en-US" sz="3600" dirty="0" smtClean="0"/>
              <a:t> scanning of the leg veins, combined with duplex measurements (to determine blood flow), can reveal a </a:t>
            </a:r>
            <a:r>
              <a:rPr lang="en-US" sz="3600" dirty="0" smtClean="0">
                <a:hlinkClick r:id="rId5" tooltip="Blood clot"/>
              </a:rPr>
              <a:t>blood clot</a:t>
            </a:r>
            <a:r>
              <a:rPr lang="en-US" sz="3600" dirty="0" smtClean="0"/>
              <a:t> and its extent (i.e. whether it is below or above the </a:t>
            </a:r>
            <a:r>
              <a:rPr lang="en-US" sz="3600" dirty="0" smtClean="0">
                <a:hlinkClick r:id="rId6" tooltip="Knee"/>
              </a:rPr>
              <a:t>knee</a:t>
            </a:r>
            <a:r>
              <a:rPr lang="en-US" sz="3600" dirty="0" smtClean="0"/>
              <a:t>). </a:t>
            </a:r>
            <a:endParaRPr lang="ar-EG" sz="3600" dirty="0"/>
          </a:p>
        </p:txBody>
      </p:sp>
      <p:sp>
        <p:nvSpPr>
          <p:cNvPr id="2" name="Title 1"/>
          <p:cNvSpPr>
            <a:spLocks noGrp="1"/>
          </p:cNvSpPr>
          <p:nvPr>
            <p:ph type="title"/>
          </p:nvPr>
        </p:nvSpPr>
        <p:spPr/>
        <p:txBody>
          <a:bodyPr/>
          <a:lstStyle/>
          <a:p>
            <a:pPr algn="ctr"/>
            <a:r>
              <a:rPr lang="en-US" b="1" dirty="0" smtClean="0"/>
              <a:t>IV-Imaging the leg veins:</a:t>
            </a:r>
            <a:endParaRPr lang="ar-E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8229600" cy="4525962"/>
          </a:xfrm>
        </p:spPr>
        <p:txBody>
          <a:bodyPr>
            <a:normAutofit/>
          </a:bodyPr>
          <a:lstStyle/>
          <a:p>
            <a:pPr algn="l" rtl="0"/>
            <a:r>
              <a:rPr lang="en-US" sz="3600" dirty="0" smtClean="0"/>
              <a:t>Duplex </a:t>
            </a:r>
            <a:r>
              <a:rPr lang="en-US" sz="3600" dirty="0" err="1" smtClean="0"/>
              <a:t>Ultrasonography,due</a:t>
            </a:r>
            <a:r>
              <a:rPr lang="en-US" sz="3600" dirty="0" smtClean="0"/>
              <a:t> to its high sensitivity, specificity and reproducibility, has replaced </a:t>
            </a:r>
            <a:r>
              <a:rPr lang="en-US" sz="3600" dirty="0" err="1" smtClean="0"/>
              <a:t>venography</a:t>
            </a:r>
            <a:r>
              <a:rPr lang="en-US" sz="3600" dirty="0" smtClean="0"/>
              <a:t> as the most widely used test in the evaluation of the disease. This test involves both a B mode image and Doppler flow analysis.</a:t>
            </a:r>
            <a:endParaRPr lang="ar-EG" sz="3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sz="3600" dirty="0" smtClean="0"/>
              <a:t>1-The most serious complication of a DVT is that the clot could dislodge and travel to the </a:t>
            </a:r>
            <a:r>
              <a:rPr lang="en-US" sz="3600" dirty="0" smtClean="0">
                <a:hlinkClick r:id="rId2" tooltip="Lungs"/>
              </a:rPr>
              <a:t>lungs</a:t>
            </a:r>
            <a:r>
              <a:rPr lang="en-US" sz="3600" dirty="0" smtClean="0"/>
              <a:t>, which is called a </a:t>
            </a:r>
            <a:r>
              <a:rPr lang="en-US" sz="3600" dirty="0" smtClean="0">
                <a:hlinkClick r:id="rId3" tooltip="Pulmonary embolism"/>
              </a:rPr>
              <a:t>pulmonary embolism</a:t>
            </a:r>
            <a:r>
              <a:rPr lang="en-US" sz="3600" dirty="0" smtClean="0"/>
              <a:t> (PE). DVT is a medical emergency, present in the lower extremity there is 3% chance of a PE killing the patient</a:t>
            </a:r>
            <a:endParaRPr lang="ar-EG" sz="3600" dirty="0"/>
          </a:p>
        </p:txBody>
      </p:sp>
      <p:sp>
        <p:nvSpPr>
          <p:cNvPr id="2" name="Title 1"/>
          <p:cNvSpPr>
            <a:spLocks noGrp="1"/>
          </p:cNvSpPr>
          <p:nvPr>
            <p:ph type="title"/>
          </p:nvPr>
        </p:nvSpPr>
        <p:spPr/>
        <p:txBody>
          <a:bodyPr/>
          <a:lstStyle/>
          <a:p>
            <a:pPr algn="ctr"/>
            <a:r>
              <a:rPr lang="en-US" dirty="0" smtClean="0"/>
              <a:t>Complications:</a:t>
            </a:r>
            <a:endParaRPr lang="ar-EG"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rtl="0"/>
            <a:r>
              <a:rPr lang="en-US" dirty="0" smtClean="0"/>
              <a:t> </a:t>
            </a:r>
            <a:r>
              <a:rPr lang="en-US" sz="4400" dirty="0" smtClean="0"/>
              <a:t>2-  A late complication of DVT is the </a:t>
            </a:r>
            <a:r>
              <a:rPr lang="en-US" sz="4400" dirty="0" smtClean="0">
                <a:hlinkClick r:id="rId2" tooltip="Post-phlebitic syndrome"/>
              </a:rPr>
              <a:t>post-</a:t>
            </a:r>
            <a:r>
              <a:rPr lang="en-US" sz="4400" dirty="0" err="1" smtClean="0">
                <a:hlinkClick r:id="rId2" tooltip="Post-phlebitic syndrome"/>
              </a:rPr>
              <a:t>phlebitic</a:t>
            </a:r>
            <a:r>
              <a:rPr lang="en-US" sz="4400" dirty="0" smtClean="0">
                <a:hlinkClick r:id="rId2" tooltip="Post-phlebitic syndrome"/>
              </a:rPr>
              <a:t> syndrome</a:t>
            </a:r>
            <a:r>
              <a:rPr lang="en-US" sz="4400" dirty="0" smtClean="0"/>
              <a:t>, which can manifest itself as </a:t>
            </a:r>
            <a:r>
              <a:rPr lang="en-US" sz="4400" dirty="0" smtClean="0">
                <a:hlinkClick r:id="rId3" tooltip="Edema"/>
              </a:rPr>
              <a:t>edema</a:t>
            </a:r>
            <a:r>
              <a:rPr lang="en-US" sz="4400" dirty="0" smtClean="0"/>
              <a:t>, pain or discomfort and skin problems.</a:t>
            </a:r>
            <a:endParaRPr lang="ar-EG" sz="4400" dirty="0"/>
          </a:p>
        </p:txBody>
      </p:sp>
      <p:sp>
        <p:nvSpPr>
          <p:cNvPr id="3" name="Title 2"/>
          <p:cNvSpPr>
            <a:spLocks noGrp="1"/>
          </p:cNvSpPr>
          <p:nvPr>
            <p:ph type="title"/>
          </p:nvPr>
        </p:nvSpPr>
        <p:spPr/>
        <p:txBody>
          <a:bodyPr/>
          <a:lstStyle/>
          <a:p>
            <a:pPr algn="ctr" rtl="0"/>
            <a:r>
              <a:rPr lang="en-US" dirty="0" smtClean="0"/>
              <a:t>Complications:</a:t>
            </a:r>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normAutofit/>
          </a:bodyPr>
          <a:lstStyle/>
          <a:p>
            <a:pPr algn="l">
              <a:buNone/>
            </a:pPr>
            <a:r>
              <a:rPr lang="en-US" sz="3600" dirty="0" smtClean="0"/>
              <a:t>Deep vein thrombosis commonly affects the </a:t>
            </a:r>
            <a:r>
              <a:rPr lang="en-US" sz="3600" dirty="0" smtClean="0">
                <a:hlinkClick r:id="rId2" tooltip="Leg"/>
              </a:rPr>
              <a:t>leg</a:t>
            </a:r>
            <a:r>
              <a:rPr lang="en-US" sz="3600" dirty="0" smtClean="0"/>
              <a:t> veins (such as the </a:t>
            </a:r>
            <a:r>
              <a:rPr lang="en-US" sz="3600" dirty="0" smtClean="0">
                <a:hlinkClick r:id="rId3" tooltip="Femoral vein"/>
              </a:rPr>
              <a:t>femoral vein</a:t>
            </a:r>
            <a:r>
              <a:rPr lang="en-US" sz="3600" dirty="0" smtClean="0"/>
              <a:t> or the </a:t>
            </a:r>
            <a:r>
              <a:rPr lang="en-US" sz="3600" dirty="0" err="1" smtClean="0">
                <a:hlinkClick r:id="rId4" tooltip="Popliteal vein"/>
              </a:rPr>
              <a:t>popliteal</a:t>
            </a:r>
            <a:r>
              <a:rPr lang="en-US" sz="3600" dirty="0" smtClean="0">
                <a:hlinkClick r:id="rId4" tooltip="Popliteal vein"/>
              </a:rPr>
              <a:t> vein</a:t>
            </a:r>
            <a:r>
              <a:rPr lang="en-US" sz="3600" dirty="0" smtClean="0"/>
              <a:t>) or the deep veins of the </a:t>
            </a:r>
            <a:r>
              <a:rPr lang="en-US" sz="3600" dirty="0" smtClean="0">
                <a:hlinkClick r:id="rId5" tooltip="Pelvis"/>
              </a:rPr>
              <a:t>pelvis</a:t>
            </a:r>
            <a:r>
              <a:rPr lang="en-US" sz="3600" dirty="0" smtClean="0"/>
              <a:t>. Occasionally the veins of the </a:t>
            </a:r>
            <a:r>
              <a:rPr lang="en-US" sz="3600" dirty="0" smtClean="0">
                <a:hlinkClick r:id="rId6" tooltip="Arm"/>
              </a:rPr>
              <a:t>arm</a:t>
            </a:r>
            <a:r>
              <a:rPr lang="en-US" sz="3600" dirty="0" smtClean="0"/>
              <a:t> are affected (if spontaneous, this is known as </a:t>
            </a:r>
            <a:r>
              <a:rPr lang="en-US" sz="3600" dirty="0" smtClean="0">
                <a:hlinkClick r:id="rId7" tooltip="Paget-Schrötter disease"/>
              </a:rPr>
              <a:t>Paget-</a:t>
            </a:r>
            <a:r>
              <a:rPr lang="en-US" sz="3600" dirty="0" err="1" smtClean="0">
                <a:hlinkClick r:id="rId7" tooltip="Paget-Schrötter disease"/>
              </a:rPr>
              <a:t>Schrötter</a:t>
            </a:r>
            <a:r>
              <a:rPr lang="en-US" sz="3600" dirty="0" smtClean="0">
                <a:hlinkClick r:id="rId7" tooltip="Paget-Schrötter disease"/>
              </a:rPr>
              <a:t> disease</a:t>
            </a:r>
            <a:r>
              <a:rPr lang="en-US" sz="3600" dirty="0" smtClean="0"/>
              <a:t>). </a:t>
            </a:r>
            <a:endParaRPr lang="ar-EG"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0800000" flipV="1">
            <a:off x="1752600" y="1628238"/>
            <a:ext cx="6096000" cy="1323439"/>
          </a:xfrm>
          <a:prstGeom prst="rect">
            <a:avLst/>
          </a:prstGeom>
        </p:spPr>
        <p:txBody>
          <a:bodyPr wrap="square">
            <a:spAutoFit/>
          </a:bodyPr>
          <a:lstStyle/>
          <a:p>
            <a:pPr algn="ctr"/>
            <a:r>
              <a:rPr lang="en-US" sz="8000" b="1" dirty="0" smtClean="0"/>
              <a:t>Therapy:</a:t>
            </a:r>
            <a:endParaRPr lang="ar-EG" sz="8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l" rtl="0">
              <a:buFont typeface="Wingdings" pitchFamily="2" charset="2"/>
              <a:buChar char="§"/>
            </a:pPr>
            <a:r>
              <a:rPr lang="en-US" dirty="0" smtClean="0"/>
              <a:t>Treatment at </a:t>
            </a:r>
            <a:r>
              <a:rPr lang="en-US" dirty="0" smtClean="0">
                <a:solidFill>
                  <a:srgbClr val="00B050"/>
                </a:solidFill>
              </a:rPr>
              <a:t>home</a:t>
            </a:r>
            <a:r>
              <a:rPr lang="en-US" dirty="0" smtClean="0"/>
              <a:t> is an option . </a:t>
            </a:r>
          </a:p>
          <a:p>
            <a:pPr algn="l" rtl="0">
              <a:buFont typeface="Wingdings" pitchFamily="2" charset="2"/>
              <a:buChar char="§"/>
            </a:pPr>
            <a:r>
              <a:rPr lang="en-US" dirty="0" smtClean="0">
                <a:solidFill>
                  <a:srgbClr val="C00000"/>
                </a:solidFill>
              </a:rPr>
              <a:t>Hospitalization</a:t>
            </a:r>
            <a:r>
              <a:rPr lang="en-US" dirty="0" smtClean="0"/>
              <a:t> should be considered in patients with more than two of the following risk factors as these patients may have more risk of complications during treatment:</a:t>
            </a:r>
          </a:p>
          <a:p>
            <a:pPr algn="l" rtl="0">
              <a:buNone/>
            </a:pPr>
            <a:r>
              <a:rPr lang="en-US" dirty="0" smtClean="0"/>
              <a:t>            bilateral DVT, </a:t>
            </a:r>
          </a:p>
          <a:p>
            <a:pPr algn="l" rtl="0">
              <a:buNone/>
            </a:pPr>
            <a:r>
              <a:rPr lang="en-US" dirty="0" smtClean="0"/>
              <a:t>            renal insufficiency, </a:t>
            </a:r>
          </a:p>
          <a:p>
            <a:pPr algn="l" rtl="0">
              <a:buNone/>
            </a:pPr>
            <a:r>
              <a:rPr lang="en-US" dirty="0" smtClean="0"/>
              <a:t>            body weight &gt;70 kg/154 lbs, </a:t>
            </a:r>
          </a:p>
          <a:p>
            <a:pPr algn="l" rtl="0">
              <a:buNone/>
            </a:pPr>
            <a:r>
              <a:rPr lang="en-US" dirty="0" smtClean="0"/>
              <a:t>            recent immobility, </a:t>
            </a:r>
          </a:p>
          <a:p>
            <a:pPr algn="l" rtl="0">
              <a:buNone/>
            </a:pPr>
            <a:r>
              <a:rPr lang="en-US" dirty="0" smtClean="0"/>
              <a:t>            chronic heart failure, </a:t>
            </a:r>
          </a:p>
          <a:p>
            <a:pPr algn="l" rtl="0">
              <a:buNone/>
            </a:pPr>
            <a:r>
              <a:rPr lang="en-US" dirty="0" smtClean="0"/>
              <a:t>            and cancer. </a:t>
            </a:r>
          </a:p>
          <a:p>
            <a:endParaRPr lang="ar-EG" dirty="0"/>
          </a:p>
        </p:txBody>
      </p:sp>
      <p:sp>
        <p:nvSpPr>
          <p:cNvPr id="2" name="Title 1"/>
          <p:cNvSpPr>
            <a:spLocks noGrp="1"/>
          </p:cNvSpPr>
          <p:nvPr>
            <p:ph type="title"/>
          </p:nvPr>
        </p:nvSpPr>
        <p:spPr/>
        <p:txBody>
          <a:bodyPr/>
          <a:lstStyle/>
          <a:p>
            <a:pPr algn="ctr"/>
            <a:r>
              <a:rPr lang="ar-EG" b="1" dirty="0" smtClean="0">
                <a:solidFill>
                  <a:srgbClr val="FF0000"/>
                </a:solidFill>
              </a:rPr>
              <a:t>:</a:t>
            </a:r>
            <a:r>
              <a:rPr lang="en-US" b="1" dirty="0" err="1" smtClean="0">
                <a:solidFill>
                  <a:srgbClr val="FF0000"/>
                </a:solidFill>
              </a:rPr>
              <a:t>HospitalizationTherapy</a:t>
            </a:r>
            <a:endParaRPr lang="ar-EG" dirty="0">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endParaRPr lang="ar-EG" dirty="0" smtClean="0"/>
          </a:p>
          <a:p>
            <a:pPr algn="l" rtl="0"/>
            <a:r>
              <a:rPr lang="en-US" dirty="0" smtClean="0">
                <a:hlinkClick r:id="rId2" tooltip="Anticoagulation"/>
              </a:rPr>
              <a:t>Anticoagulation</a:t>
            </a:r>
            <a:r>
              <a:rPr lang="en-US" dirty="0" smtClean="0"/>
              <a:t> is the usual treatment for DVT. In general, patients are initiated on a brief course (i.e., less than a week) of </a:t>
            </a:r>
            <a:r>
              <a:rPr lang="en-US" dirty="0" smtClean="0">
                <a:hlinkClick r:id="rId3" tooltip="Heparin"/>
              </a:rPr>
              <a:t>heparin</a:t>
            </a:r>
            <a:r>
              <a:rPr lang="en-US" dirty="0" smtClean="0"/>
              <a:t> treatment while they start on a 3- to 6-month course of </a:t>
            </a:r>
            <a:r>
              <a:rPr lang="en-US" dirty="0" err="1" smtClean="0">
                <a:hlinkClick r:id="rId4" tooltip="Warfarin"/>
              </a:rPr>
              <a:t>warfarin</a:t>
            </a:r>
            <a:r>
              <a:rPr lang="en-US" dirty="0" smtClean="0"/>
              <a:t> (or related </a:t>
            </a:r>
            <a:r>
              <a:rPr lang="en-US" dirty="0" smtClean="0">
                <a:hlinkClick r:id="rId5" tooltip="Vitamin K"/>
              </a:rPr>
              <a:t>vitamin K</a:t>
            </a:r>
            <a:r>
              <a:rPr lang="en-US" dirty="0" smtClean="0"/>
              <a:t> inhibitors). </a:t>
            </a:r>
          </a:p>
          <a:p>
            <a:pPr algn="l" rtl="0"/>
            <a:r>
              <a:rPr lang="en-US" dirty="0" smtClean="0">
                <a:hlinkClick r:id="rId6" tooltip="Low molecular weight heparin"/>
              </a:rPr>
              <a:t>Low molecular weight heparin</a:t>
            </a:r>
            <a:r>
              <a:rPr lang="en-US" dirty="0" smtClean="0"/>
              <a:t> (LMWH) is preferred, </a:t>
            </a:r>
          </a:p>
          <a:p>
            <a:pPr algn="l" rtl="0"/>
            <a:r>
              <a:rPr lang="en-US" dirty="0" smtClean="0"/>
              <a:t>though </a:t>
            </a:r>
            <a:r>
              <a:rPr lang="en-US" dirty="0" err="1" smtClean="0"/>
              <a:t>unfractionated</a:t>
            </a:r>
            <a:r>
              <a:rPr lang="en-US" dirty="0" smtClean="0"/>
              <a:t> </a:t>
            </a:r>
            <a:r>
              <a:rPr lang="en-US" dirty="0" smtClean="0">
                <a:hlinkClick r:id="rId3" tooltip="Heparin"/>
              </a:rPr>
              <a:t>heparin</a:t>
            </a:r>
            <a:r>
              <a:rPr lang="en-US" dirty="0" smtClean="0"/>
              <a:t> is given in patients who have a contraindication to LMWH (e.g., renal failure or imminent need for invasive procedure). </a:t>
            </a:r>
            <a:endParaRPr lang="ar-EG" dirty="0"/>
          </a:p>
        </p:txBody>
      </p:sp>
      <p:sp>
        <p:nvSpPr>
          <p:cNvPr id="2" name="Title 1"/>
          <p:cNvSpPr>
            <a:spLocks noGrp="1"/>
          </p:cNvSpPr>
          <p:nvPr>
            <p:ph type="title"/>
          </p:nvPr>
        </p:nvSpPr>
        <p:spPr/>
        <p:txBody>
          <a:bodyPr/>
          <a:lstStyle/>
          <a:p>
            <a:pPr algn="ctr" rtl="0"/>
            <a:r>
              <a:rPr lang="en-US" b="1" dirty="0" smtClean="0"/>
              <a:t>I-Anticoagulation:</a:t>
            </a:r>
            <a:endParaRPr lang="ar-EG"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8229600" cy="4525962"/>
          </a:xfrm>
        </p:spPr>
        <p:txBody>
          <a:bodyPr>
            <a:normAutofit/>
          </a:bodyPr>
          <a:lstStyle/>
          <a:p>
            <a:pPr algn="l" rtl="0"/>
            <a:r>
              <a:rPr lang="en-US" sz="4400" dirty="0" smtClean="0"/>
              <a:t>In patients who have had </a:t>
            </a:r>
            <a:r>
              <a:rPr lang="en-US" sz="4400" i="1" dirty="0" smtClean="0"/>
              <a:t>recurrent DVTs</a:t>
            </a:r>
            <a:r>
              <a:rPr lang="en-US" sz="4400" dirty="0" smtClean="0"/>
              <a:t> (two or more), anticoagulation is generally "life-long."</a:t>
            </a:r>
            <a:endParaRPr lang="ar-EG" sz="4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481138"/>
            <a:ext cx="8229600" cy="4525962"/>
          </a:xfrm>
        </p:spPr>
        <p:txBody>
          <a:bodyPr>
            <a:noAutofit/>
          </a:bodyPr>
          <a:lstStyle/>
          <a:p>
            <a:pPr algn="l" rtl="0"/>
            <a:r>
              <a:rPr lang="en-US" sz="4400" dirty="0" smtClean="0"/>
              <a:t>An abnormal </a:t>
            </a:r>
            <a:r>
              <a:rPr lang="en-US" sz="4400" dirty="0" smtClean="0">
                <a:hlinkClick r:id="rId2" tooltip="D-dimer"/>
              </a:rPr>
              <a:t>D-</a:t>
            </a:r>
            <a:r>
              <a:rPr lang="en-US" sz="4400" dirty="0" err="1" smtClean="0">
                <a:hlinkClick r:id="rId2" tooltip="D-dimer"/>
              </a:rPr>
              <a:t>dimer</a:t>
            </a:r>
            <a:r>
              <a:rPr lang="en-US" sz="4400" dirty="0" smtClean="0"/>
              <a:t> level at the end of treatment might signal the need for continued treatment among patients with a first unprovoked proximal deep-vein thrombosis</a:t>
            </a:r>
            <a:endParaRPr lang="ar-EG" sz="4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sz="4400" dirty="0" err="1" smtClean="0">
                <a:hlinkClick r:id="rId2" tooltip="Thrombolysis"/>
              </a:rPr>
              <a:t>Thrombolysis</a:t>
            </a:r>
            <a:r>
              <a:rPr lang="en-US" sz="4400" dirty="0" smtClean="0"/>
              <a:t> is generally reserved for extensive clot, e.g. an </a:t>
            </a:r>
            <a:r>
              <a:rPr lang="en-US" sz="4400" dirty="0" err="1" smtClean="0"/>
              <a:t>iliofemoral</a:t>
            </a:r>
            <a:r>
              <a:rPr lang="en-US" sz="4400" dirty="0" smtClean="0"/>
              <a:t> thrombosis.  But there may be an increase in serious bleeding complications</a:t>
            </a:r>
            <a:r>
              <a:rPr lang="en-US" dirty="0" smtClean="0"/>
              <a:t>. </a:t>
            </a:r>
            <a:endParaRPr lang="ar-EG" dirty="0"/>
          </a:p>
        </p:txBody>
      </p:sp>
      <p:sp>
        <p:nvSpPr>
          <p:cNvPr id="2" name="Title 1"/>
          <p:cNvSpPr>
            <a:spLocks noGrp="1"/>
          </p:cNvSpPr>
          <p:nvPr>
            <p:ph type="title"/>
          </p:nvPr>
        </p:nvSpPr>
        <p:spPr/>
        <p:txBody>
          <a:bodyPr/>
          <a:lstStyle/>
          <a:p>
            <a:pPr algn="ctr"/>
            <a:r>
              <a:rPr lang="ar-EG" b="1" dirty="0" smtClean="0"/>
              <a:t>:</a:t>
            </a:r>
            <a:r>
              <a:rPr lang="en-US" b="1" dirty="0" smtClean="0"/>
              <a:t>II-</a:t>
            </a:r>
            <a:r>
              <a:rPr lang="en-US" b="1" dirty="0" err="1" smtClean="0"/>
              <a:t>Thrombolysis</a:t>
            </a:r>
            <a:endParaRPr lang="ar-EG"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l" rtl="0"/>
            <a:r>
              <a:rPr lang="en-US" sz="3600" dirty="0" smtClean="0"/>
              <a:t>Elastic </a:t>
            </a:r>
            <a:r>
              <a:rPr lang="en-US" sz="3600" dirty="0" smtClean="0">
                <a:hlinkClick r:id="rId2" tooltip="Compression stockings"/>
              </a:rPr>
              <a:t>compression stockings</a:t>
            </a:r>
            <a:r>
              <a:rPr lang="en-US" sz="3600" dirty="0" smtClean="0"/>
              <a:t> should be routinely applied "beginning within 1 month of diagnosis of proximal DVT and continuing for a minimum of 1 year after diagnosis". Starting within one week may be more effective.  Most trials used knee-high stockings. </a:t>
            </a:r>
            <a:endParaRPr lang="ar-EG" sz="3600" dirty="0"/>
          </a:p>
        </p:txBody>
      </p:sp>
      <p:sp>
        <p:nvSpPr>
          <p:cNvPr id="2" name="Title 1"/>
          <p:cNvSpPr>
            <a:spLocks noGrp="1"/>
          </p:cNvSpPr>
          <p:nvPr>
            <p:ph type="title"/>
          </p:nvPr>
        </p:nvSpPr>
        <p:spPr/>
        <p:txBody>
          <a:bodyPr/>
          <a:lstStyle/>
          <a:p>
            <a:r>
              <a:rPr lang="ar-EG" b="1" dirty="0" smtClean="0"/>
              <a:t>:</a:t>
            </a:r>
            <a:r>
              <a:rPr lang="en-US" b="1" dirty="0" smtClean="0"/>
              <a:t>III-Compression stockings</a:t>
            </a:r>
            <a:endParaRPr lang="ar-E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l" rtl="0"/>
            <a:r>
              <a:rPr lang="en-US" sz="3600" dirty="0" smtClean="0">
                <a:hlinkClick r:id="rId2" tooltip="Inferior vena cava filter"/>
              </a:rPr>
              <a:t>Inferior vena cava filter</a:t>
            </a:r>
            <a:r>
              <a:rPr lang="en-US" sz="3600" dirty="0" smtClean="0"/>
              <a:t> reduces pulmonary embolism</a:t>
            </a:r>
            <a:r>
              <a:rPr lang="en-US" sz="3600" baseline="30000" dirty="0" smtClean="0"/>
              <a:t> </a:t>
            </a:r>
            <a:r>
              <a:rPr lang="en-US" sz="3600" dirty="0" smtClean="0"/>
              <a:t>and is an option for patients with an absolute </a:t>
            </a:r>
            <a:r>
              <a:rPr lang="en-US" sz="3600" dirty="0" err="1" smtClean="0"/>
              <a:t>contraindiciation</a:t>
            </a:r>
            <a:r>
              <a:rPr lang="en-US" sz="3600" dirty="0" smtClean="0"/>
              <a:t> to anticoagulant treatment (e.g., cerebral hemorrhage) or those rare patients who have objectively documented recurrent PEs while on anticoagulation</a:t>
            </a:r>
            <a:endParaRPr lang="ar-EG" sz="3600" dirty="0"/>
          </a:p>
        </p:txBody>
      </p:sp>
      <p:sp>
        <p:nvSpPr>
          <p:cNvPr id="2" name="Title 1"/>
          <p:cNvSpPr>
            <a:spLocks noGrp="1"/>
          </p:cNvSpPr>
          <p:nvPr>
            <p:ph type="title"/>
          </p:nvPr>
        </p:nvSpPr>
        <p:spPr>
          <a:xfrm>
            <a:off x="381000" y="304800"/>
            <a:ext cx="8229600" cy="1143000"/>
          </a:xfrm>
        </p:spPr>
        <p:txBody>
          <a:bodyPr/>
          <a:lstStyle/>
          <a:p>
            <a:pPr algn="ctr"/>
            <a:r>
              <a:rPr lang="en-US" b="1" dirty="0" smtClean="0"/>
              <a:t>IV-Inferior vena cava filter</a:t>
            </a:r>
            <a:endParaRPr lang="ar-EG"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481138"/>
            <a:ext cx="8229600" cy="4525962"/>
          </a:xfrm>
        </p:spPr>
        <p:txBody>
          <a:bodyPr/>
          <a:lstStyle/>
          <a:p>
            <a:pPr algn="l" rtl="0"/>
            <a:r>
              <a:rPr lang="en-US" dirty="0" smtClean="0"/>
              <a:t> </a:t>
            </a:r>
            <a:r>
              <a:rPr lang="en-US" sz="3200" dirty="0" smtClean="0"/>
              <a:t>An </a:t>
            </a:r>
            <a:r>
              <a:rPr lang="en-US" sz="3200" dirty="0" smtClean="0">
                <a:hlinkClick r:id="rId2" tooltip="Inferior vena cava filter"/>
              </a:rPr>
              <a:t>inferior vena cava filter</a:t>
            </a:r>
            <a:r>
              <a:rPr lang="en-US" sz="3200" dirty="0" smtClean="0"/>
              <a:t> (also referred to as a </a:t>
            </a:r>
            <a:r>
              <a:rPr lang="en-US" sz="3200" i="1" dirty="0" smtClean="0">
                <a:hlinkClick r:id="rId3" tooltip="Greenfield filter"/>
              </a:rPr>
              <a:t>Greenfield filter</a:t>
            </a:r>
            <a:r>
              <a:rPr lang="en-US" sz="3200" dirty="0" smtClean="0"/>
              <a:t>) may prevent pulmonary </a:t>
            </a:r>
            <a:r>
              <a:rPr lang="en-US" sz="3200" dirty="0" err="1" smtClean="0"/>
              <a:t>embolisation</a:t>
            </a:r>
            <a:r>
              <a:rPr lang="en-US" sz="3200" dirty="0" smtClean="0"/>
              <a:t> of the leg clot. However these filters are themselves potential foci of </a:t>
            </a:r>
            <a:r>
              <a:rPr lang="en-US" sz="3200" dirty="0" err="1" smtClean="0"/>
              <a:t>thrombosis,IVC</a:t>
            </a:r>
            <a:r>
              <a:rPr lang="en-US" sz="3200" dirty="0" smtClean="0"/>
              <a:t> filters are viewed as a temporizing measure for preventing life-threatening pulmonary embolism.</a:t>
            </a:r>
            <a:endParaRPr lang="ar-EG"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dirty="0" smtClean="0">
                <a:hlinkClick r:id="rId2" tooltip="Post-thrombotic syndrome"/>
              </a:rPr>
              <a:t>Post-</a:t>
            </a:r>
            <a:r>
              <a:rPr lang="en-US" dirty="0" err="1" smtClean="0">
                <a:hlinkClick r:id="rId2" tooltip="Post-thrombotic syndrome"/>
              </a:rPr>
              <a:t>phlebitic</a:t>
            </a:r>
            <a:r>
              <a:rPr lang="en-US" dirty="0" smtClean="0">
                <a:hlinkClick r:id="rId2" tooltip="Post-thrombotic syndrome"/>
              </a:rPr>
              <a:t> syndrome</a:t>
            </a:r>
            <a:r>
              <a:rPr lang="en-US" dirty="0" smtClean="0"/>
              <a:t> occurs in 15% of patients with deep vein thrombosis (DVT). It presents with leg </a:t>
            </a:r>
            <a:r>
              <a:rPr lang="en-US" dirty="0" err="1" smtClean="0"/>
              <a:t>oedema</a:t>
            </a:r>
            <a:r>
              <a:rPr lang="en-US" dirty="0" smtClean="0"/>
              <a:t>, pain, nocturnal cramping, venous </a:t>
            </a:r>
            <a:r>
              <a:rPr lang="en-US" dirty="0" err="1" smtClean="0"/>
              <a:t>claudication</a:t>
            </a:r>
            <a:r>
              <a:rPr lang="en-US" dirty="0" smtClean="0"/>
              <a:t>, skin pigmentation, dermatitis and </a:t>
            </a:r>
            <a:r>
              <a:rPr lang="en-US" dirty="0" smtClean="0">
                <a:hlinkClick r:id="rId3" tooltip="Venous ulcer"/>
              </a:rPr>
              <a:t>ulceration</a:t>
            </a:r>
            <a:r>
              <a:rPr lang="en-US" dirty="0" smtClean="0"/>
              <a:t> (usually on the medial aspect of the lower leg).</a:t>
            </a:r>
            <a:endParaRPr lang="ar-EG" dirty="0"/>
          </a:p>
        </p:txBody>
      </p:sp>
      <p:sp>
        <p:nvSpPr>
          <p:cNvPr id="2" name="Title 1"/>
          <p:cNvSpPr>
            <a:spLocks noGrp="1"/>
          </p:cNvSpPr>
          <p:nvPr>
            <p:ph type="title"/>
          </p:nvPr>
        </p:nvSpPr>
        <p:spPr/>
        <p:txBody>
          <a:bodyPr/>
          <a:lstStyle/>
          <a:p>
            <a:pPr algn="ctr"/>
            <a:r>
              <a:rPr lang="en-US" b="1" dirty="0" smtClean="0">
                <a:solidFill>
                  <a:srgbClr val="FF0000"/>
                </a:solidFill>
              </a:rPr>
              <a:t>Prognosis:</a:t>
            </a:r>
            <a:endParaRPr lang="ar-EG"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81328"/>
            <a:ext cx="8458200" cy="4525963"/>
          </a:xfrm>
        </p:spPr>
        <p:txBody>
          <a:bodyPr>
            <a:normAutofit fontScale="92500"/>
          </a:bodyPr>
          <a:lstStyle/>
          <a:p>
            <a:pPr algn="l" rtl="0">
              <a:buNone/>
            </a:pPr>
            <a:r>
              <a:rPr lang="en-US" dirty="0" smtClean="0"/>
              <a:t>      </a:t>
            </a:r>
            <a:r>
              <a:rPr lang="en-US" sz="3900" dirty="0" smtClean="0"/>
              <a:t>DVTs occur in about 1 per 1000 persons per year. It is estimated that approximately 350,000 to 600,000 Americans each year suffer from DVT and </a:t>
            </a:r>
            <a:r>
              <a:rPr lang="en-US" sz="3900" dirty="0" smtClean="0">
                <a:hlinkClick r:id="rId2" tooltip="Pulmonary embolism"/>
              </a:rPr>
              <a:t>pulmonary embolism</a:t>
            </a:r>
            <a:r>
              <a:rPr lang="en-US" sz="3900" dirty="0" smtClean="0"/>
              <a:t> and at least 100,000 deaths    may    be directly    or indirectly related to these diseases.</a:t>
            </a:r>
          </a:p>
          <a:p>
            <a:endParaRPr lang="ar-EG" dirty="0"/>
          </a:p>
        </p:txBody>
      </p:sp>
      <p:sp>
        <p:nvSpPr>
          <p:cNvPr id="2" name="Title 1"/>
          <p:cNvSpPr>
            <a:spLocks noGrp="1"/>
          </p:cNvSpPr>
          <p:nvPr>
            <p:ph type="title"/>
          </p:nvPr>
        </p:nvSpPr>
        <p:spPr/>
        <p:txBody>
          <a:bodyPr/>
          <a:lstStyle/>
          <a:p>
            <a:pPr algn="ctr"/>
            <a:r>
              <a:rPr lang="en-US" b="1" dirty="0" smtClean="0"/>
              <a:t>Epidemiology:</a:t>
            </a:r>
            <a:endParaRPr lang="ar-EG"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sz="3600" dirty="0" smtClean="0"/>
              <a:t>is advised in many medical and surgical inpatients using </a:t>
            </a:r>
            <a:r>
              <a:rPr lang="en-US" sz="3600" dirty="0" smtClean="0">
                <a:hlinkClick r:id="rId2" tooltip="Anticoagulants"/>
              </a:rPr>
              <a:t>anticoagulants</a:t>
            </a:r>
            <a:r>
              <a:rPr lang="en-US" sz="3600" dirty="0" smtClean="0"/>
              <a:t>, </a:t>
            </a:r>
            <a:r>
              <a:rPr lang="en-US" sz="3600" dirty="0" smtClean="0">
                <a:hlinkClick r:id="rId3" tooltip="Graduated compression stockings"/>
              </a:rPr>
              <a:t>graduated compression stockings</a:t>
            </a:r>
            <a:r>
              <a:rPr lang="en-US" sz="3600" dirty="0" smtClean="0"/>
              <a:t> (also known as </a:t>
            </a:r>
            <a:r>
              <a:rPr lang="en-US" sz="3600" dirty="0" err="1" smtClean="0"/>
              <a:t>thromboembolic</a:t>
            </a:r>
            <a:r>
              <a:rPr lang="en-US" sz="3600" dirty="0" smtClean="0"/>
              <a:t> deterrent stockings) or </a:t>
            </a:r>
            <a:r>
              <a:rPr lang="en-US" sz="3600" dirty="0" smtClean="0">
                <a:hlinkClick r:id="rId4" tooltip="Intermittent pneumatic compression"/>
              </a:rPr>
              <a:t>intermittent pneumatic compression</a:t>
            </a:r>
            <a:r>
              <a:rPr lang="en-US" sz="3600" dirty="0" smtClean="0"/>
              <a:t> devices.</a:t>
            </a:r>
            <a:endParaRPr lang="ar-EG" sz="3600" dirty="0"/>
          </a:p>
        </p:txBody>
      </p:sp>
      <p:sp>
        <p:nvSpPr>
          <p:cNvPr id="2" name="Title 1"/>
          <p:cNvSpPr>
            <a:spLocks noGrp="1"/>
          </p:cNvSpPr>
          <p:nvPr>
            <p:ph type="title"/>
          </p:nvPr>
        </p:nvSpPr>
        <p:spPr/>
        <p:txBody>
          <a:bodyPr/>
          <a:lstStyle/>
          <a:p>
            <a:pPr algn="ctr"/>
            <a:r>
              <a:rPr lang="en-US" dirty="0" smtClean="0">
                <a:solidFill>
                  <a:srgbClr val="00B050"/>
                </a:solidFill>
                <a:hlinkClick r:id="rId5" tooltip="Prophylaxis"/>
              </a:rPr>
              <a:t>Prevention</a:t>
            </a:r>
            <a:r>
              <a:rPr lang="en-US" dirty="0" smtClean="0"/>
              <a:t> </a:t>
            </a:r>
            <a:r>
              <a:rPr lang="en-US" dirty="0" smtClean="0">
                <a:solidFill>
                  <a:srgbClr val="FF0000"/>
                </a:solidFill>
              </a:rPr>
              <a:t>of DVT </a:t>
            </a:r>
            <a:endParaRPr lang="ar-EG"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sz="4400" dirty="0" smtClean="0">
                <a:hlinkClick r:id="rId2" tooltip="Clinical practice guidelines"/>
              </a:rPr>
              <a:t>Clinical practice guidelines</a:t>
            </a:r>
            <a:r>
              <a:rPr lang="en-US" sz="4400" dirty="0" smtClean="0"/>
              <a:t> by the American College of Chest Physicians (ACCP) provide recommendations on DVT prophylaxis in </a:t>
            </a:r>
          </a:p>
          <a:p>
            <a:pPr algn="l" rtl="0">
              <a:buNone/>
            </a:pPr>
            <a:r>
              <a:rPr lang="en-US" sz="4400" dirty="0" smtClean="0"/>
              <a:t>   hospitalized patient:</a:t>
            </a:r>
            <a:endParaRPr lang="ar-EG" sz="4400" dirty="0"/>
          </a:p>
        </p:txBody>
      </p:sp>
      <p:sp>
        <p:nvSpPr>
          <p:cNvPr id="2" name="Title 1"/>
          <p:cNvSpPr>
            <a:spLocks noGrp="1"/>
          </p:cNvSpPr>
          <p:nvPr>
            <p:ph type="title"/>
          </p:nvPr>
        </p:nvSpPr>
        <p:spPr/>
        <p:txBody>
          <a:bodyPr/>
          <a:lstStyle/>
          <a:p>
            <a:pPr algn="ctr"/>
            <a:r>
              <a:rPr lang="en-US" sz="6000" b="1" dirty="0" smtClean="0">
                <a:solidFill>
                  <a:srgbClr val="00B050"/>
                </a:solidFill>
              </a:rPr>
              <a:t>Prevention</a:t>
            </a:r>
            <a:r>
              <a:rPr lang="en-US" b="1" dirty="0" smtClean="0"/>
              <a:t>:</a:t>
            </a:r>
            <a:endParaRPr lang="ar-EG"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dirty="0" smtClean="0"/>
              <a:t>"In acutely ill medical patients who have been admitted to the hospital with congestive heart failure or severe respiratory disease, or who are confined to bed and have one or more additional risk factors, including active cancer, previous VTE, </a:t>
            </a:r>
            <a:r>
              <a:rPr lang="en-US" dirty="0" smtClean="0">
                <a:hlinkClick r:id="rId2" tooltip="Sepsis"/>
              </a:rPr>
              <a:t>sepsis</a:t>
            </a:r>
            <a:r>
              <a:rPr lang="en-US" dirty="0" smtClean="0"/>
              <a:t>, acute neurologic disease, or inflammatory bowel disease, prophylaxis with low-dose </a:t>
            </a:r>
            <a:r>
              <a:rPr lang="en-US" dirty="0" err="1" smtClean="0"/>
              <a:t>unfractionated</a:t>
            </a:r>
            <a:r>
              <a:rPr lang="en-US" dirty="0" smtClean="0"/>
              <a:t> heparin-LDUH  or LMWH  is recommended.  </a:t>
            </a:r>
            <a:endParaRPr lang="ar-EG" dirty="0"/>
          </a:p>
        </p:txBody>
      </p:sp>
      <p:sp>
        <p:nvSpPr>
          <p:cNvPr id="2" name="Title 1"/>
          <p:cNvSpPr>
            <a:spLocks noGrp="1"/>
          </p:cNvSpPr>
          <p:nvPr>
            <p:ph type="title"/>
          </p:nvPr>
        </p:nvSpPr>
        <p:spPr/>
        <p:txBody>
          <a:bodyPr/>
          <a:lstStyle/>
          <a:p>
            <a:pPr algn="ctr"/>
            <a:r>
              <a:rPr lang="ar-EG" b="1" dirty="0" smtClean="0"/>
              <a:t>:</a:t>
            </a:r>
            <a:r>
              <a:rPr lang="en-US" b="1" dirty="0" smtClean="0"/>
              <a:t>1-General medical inpatients</a:t>
            </a:r>
            <a:endParaRPr lang="ar-EG"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l" rtl="0"/>
            <a:r>
              <a:rPr lang="en-US" dirty="0" smtClean="0"/>
              <a:t>In patients who have undergone </a:t>
            </a:r>
            <a:r>
              <a:rPr lang="en-US" dirty="0" smtClean="0">
                <a:hlinkClick r:id="rId2" tooltip="Surgery"/>
              </a:rPr>
              <a:t>surgery</a:t>
            </a:r>
            <a:r>
              <a:rPr lang="en-US" dirty="0" smtClean="0"/>
              <a:t>, </a:t>
            </a:r>
            <a:r>
              <a:rPr lang="en-US" dirty="0" smtClean="0">
                <a:hlinkClick r:id="rId3" tooltip="Low molecular weight heparin"/>
              </a:rPr>
              <a:t>low molecular weight heparins</a:t>
            </a:r>
            <a:r>
              <a:rPr lang="en-US" dirty="0" smtClean="0"/>
              <a:t> (LMWH) are routinely administered to prevent thrombosis. LMWH can only currently be administered subcutaneously .</a:t>
            </a:r>
          </a:p>
          <a:p>
            <a:pPr algn="l" rtl="0">
              <a:buNone/>
            </a:pPr>
            <a:r>
              <a:rPr lang="en-US" dirty="0" smtClean="0"/>
              <a:t> </a:t>
            </a:r>
          </a:p>
          <a:p>
            <a:pPr algn="l" rtl="0"/>
            <a:r>
              <a:rPr lang="en-US" dirty="0" smtClean="0"/>
              <a:t>Prophylaxis for pregnant women who have a history of thrombosis may be limited to LMWH injections or may not be necessary if their risk factors are mainly temporary.</a:t>
            </a:r>
          </a:p>
          <a:p>
            <a:endParaRPr lang="en-US" dirty="0" smtClean="0"/>
          </a:p>
          <a:p>
            <a:pPr algn="l" rtl="0"/>
            <a:r>
              <a:rPr lang="en-US" dirty="0" smtClean="0"/>
              <a:t>Early and regular ambulation (walking) is a treatment that predates anticoagulants and is still recognized and used today</a:t>
            </a:r>
          </a:p>
          <a:p>
            <a:endParaRPr lang="ar-EG" dirty="0"/>
          </a:p>
        </p:txBody>
      </p:sp>
      <p:sp>
        <p:nvSpPr>
          <p:cNvPr id="2" name="Title 1"/>
          <p:cNvSpPr>
            <a:spLocks noGrp="1"/>
          </p:cNvSpPr>
          <p:nvPr>
            <p:ph type="title"/>
          </p:nvPr>
        </p:nvSpPr>
        <p:spPr/>
        <p:txBody>
          <a:bodyPr/>
          <a:lstStyle/>
          <a:p>
            <a:pPr algn="ctr"/>
            <a:r>
              <a:rPr lang="ar-EG" b="1" dirty="0" smtClean="0"/>
              <a:t>:</a:t>
            </a:r>
            <a:r>
              <a:rPr lang="en-US" b="1" dirty="0" smtClean="0"/>
              <a:t>2-Surgery patients</a:t>
            </a:r>
            <a:endParaRPr lang="ar-EG"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buNone/>
            </a:pPr>
            <a:r>
              <a:rPr lang="en-US" dirty="0" smtClean="0"/>
              <a:t>There is clinical evidence to suggest that wearing compression socks or </a:t>
            </a:r>
            <a:r>
              <a:rPr lang="en-US" dirty="0" smtClean="0">
                <a:hlinkClick r:id="rId2" tooltip="Compression tights"/>
              </a:rPr>
              <a:t>compression tights</a:t>
            </a:r>
            <a:r>
              <a:rPr lang="en-US" dirty="0" smtClean="0"/>
              <a:t> while travelling also reduces the incidence of thrombosis in people on long haul flights</a:t>
            </a:r>
            <a:endParaRPr lang="ar-EG" dirty="0"/>
          </a:p>
        </p:txBody>
      </p:sp>
      <p:sp>
        <p:nvSpPr>
          <p:cNvPr id="2" name="Title 1"/>
          <p:cNvSpPr>
            <a:spLocks noGrp="1"/>
          </p:cNvSpPr>
          <p:nvPr>
            <p:ph type="title"/>
          </p:nvPr>
        </p:nvSpPr>
        <p:spPr/>
        <p:txBody>
          <a:bodyPr/>
          <a:lstStyle/>
          <a:p>
            <a:pPr algn="ctr"/>
            <a:r>
              <a:rPr lang="ar-EG" b="1" dirty="0" smtClean="0"/>
              <a:t>:</a:t>
            </a:r>
            <a:r>
              <a:rPr lang="en-US" b="1" dirty="0" smtClean="0"/>
              <a:t>3-Travellers</a:t>
            </a:r>
            <a:endParaRPr lang="ar-E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524000"/>
            <a:ext cx="8382000" cy="4524315"/>
          </a:xfrm>
          <a:prstGeom prst="rect">
            <a:avLst/>
          </a:prstGeom>
        </p:spPr>
        <p:txBody>
          <a:bodyPr wrap="square">
            <a:spAutoFit/>
          </a:bodyPr>
          <a:lstStyle/>
          <a:p>
            <a:r>
              <a:rPr lang="en-US" sz="3600" b="1" dirty="0" smtClean="0"/>
              <a:t>DVT</a:t>
            </a:r>
            <a:r>
              <a:rPr lang="en-US" sz="3600" dirty="0" smtClean="0"/>
              <a:t> is much less common in the pediatric population. About 1 in 100,000 people under the age of 18 experiences deep vein thrombosis, possibly due to a child's high rate of heart beats per minute, relatively active lifestyle when compared with adults, and fewer </a:t>
            </a:r>
            <a:r>
              <a:rPr lang="en-US" sz="3600" dirty="0" err="1" smtClean="0">
                <a:hlinkClick r:id="rId2" tooltip="Comorbidity"/>
              </a:rPr>
              <a:t>comorbidities</a:t>
            </a:r>
            <a:r>
              <a:rPr lang="en-US" sz="3600" dirty="0" smtClean="0"/>
              <a:t> .</a:t>
            </a:r>
            <a:endParaRPr lang="ar-EG"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a:buNone/>
            </a:pPr>
            <a:r>
              <a:rPr lang="en-US" dirty="0" err="1" smtClean="0"/>
              <a:t>Iincluding</a:t>
            </a:r>
            <a:r>
              <a:rPr lang="en-US" dirty="0" smtClean="0"/>
              <a:t> :</a:t>
            </a:r>
          </a:p>
          <a:p>
            <a:pPr algn="l" rtl="0">
              <a:buFont typeface="Wingdings" pitchFamily="2" charset="2"/>
              <a:buChar char="Ø"/>
            </a:pPr>
            <a:r>
              <a:rPr lang="en-US" dirty="0" smtClean="0"/>
              <a:t>*the use of estrogen-containing methods of</a:t>
            </a:r>
          </a:p>
          <a:p>
            <a:pPr algn="l" rtl="0">
              <a:buNone/>
            </a:pPr>
            <a:r>
              <a:rPr lang="en-US" dirty="0" smtClean="0"/>
              <a:t> </a:t>
            </a:r>
            <a:r>
              <a:rPr lang="en-US" dirty="0" smtClean="0">
                <a:hlinkClick r:id="rId2" tooltip="Hormonal contraception"/>
              </a:rPr>
              <a:t>hormonal contraception</a:t>
            </a:r>
            <a:r>
              <a:rPr lang="en-US" dirty="0" smtClean="0"/>
              <a:t>, </a:t>
            </a:r>
          </a:p>
          <a:p>
            <a:pPr algn="l" rtl="0">
              <a:buFont typeface="Wingdings" pitchFamily="2" charset="2"/>
              <a:buChar char="Ø"/>
            </a:pPr>
            <a:r>
              <a:rPr lang="en-US" dirty="0" smtClean="0"/>
              <a:t>*recent long-haul flying </a:t>
            </a:r>
            <a:r>
              <a:rPr lang="en-US" dirty="0" smtClean="0">
                <a:hlinkClick r:id="rId3" tooltip="Economy class syndrome"/>
              </a:rPr>
              <a:t> (economy class syndrome</a:t>
            </a:r>
            <a:r>
              <a:rPr lang="en-US" dirty="0" smtClean="0"/>
              <a:t>),( risk of DVT is higher in </a:t>
            </a:r>
            <a:r>
              <a:rPr lang="en-US" dirty="0" err="1" smtClean="0"/>
              <a:t>travellers</a:t>
            </a:r>
            <a:r>
              <a:rPr lang="en-US" dirty="0" smtClean="0"/>
              <a:t> </a:t>
            </a:r>
          </a:p>
          <a:p>
            <a:pPr algn="l" rtl="0">
              <a:buNone/>
            </a:pPr>
            <a:r>
              <a:rPr lang="en-US" dirty="0" smtClean="0"/>
              <a:t>who smoke, are obese, or are currently taking contraceptive pills</a:t>
            </a:r>
            <a:r>
              <a:rPr lang="en-US" baseline="30000" dirty="0" smtClean="0"/>
              <a:t>)</a:t>
            </a:r>
            <a:endParaRPr lang="en-US" dirty="0" smtClean="0"/>
          </a:p>
          <a:p>
            <a:pPr algn="l" rtl="0">
              <a:buFont typeface="Wingdings" pitchFamily="2" charset="2"/>
              <a:buChar char="Ø"/>
            </a:pPr>
            <a:r>
              <a:rPr lang="en-US" dirty="0" smtClean="0"/>
              <a:t>* intravenous drug use .</a:t>
            </a:r>
            <a:endParaRPr lang="ar-EG" dirty="0"/>
          </a:p>
        </p:txBody>
      </p:sp>
      <p:sp>
        <p:nvSpPr>
          <p:cNvPr id="2" name="Title 1"/>
          <p:cNvSpPr>
            <a:spLocks noGrp="1"/>
          </p:cNvSpPr>
          <p:nvPr>
            <p:ph type="title"/>
          </p:nvPr>
        </p:nvSpPr>
        <p:spPr/>
        <p:txBody>
          <a:bodyPr/>
          <a:lstStyle/>
          <a:p>
            <a:r>
              <a:rPr lang="ar-EG" i="1" dirty="0" smtClean="0"/>
              <a:t>:</a:t>
            </a:r>
            <a:r>
              <a:rPr lang="en-US" i="1" dirty="0" smtClean="0"/>
              <a:t>risk </a:t>
            </a:r>
            <a:r>
              <a:rPr lang="en-US" i="1" dirty="0" smtClean="0"/>
              <a:t>factors</a:t>
            </a:r>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rtl="0">
              <a:buFont typeface="Wingdings" pitchFamily="2" charset="2"/>
              <a:buChar char="Ø"/>
            </a:pPr>
            <a:r>
              <a:rPr lang="en-US" dirty="0" smtClean="0"/>
              <a:t>*</a:t>
            </a:r>
            <a:r>
              <a:rPr lang="en-US" sz="3600" dirty="0" smtClean="0"/>
              <a:t>a history of </a:t>
            </a:r>
            <a:r>
              <a:rPr lang="en-US" sz="3600" dirty="0" smtClean="0">
                <a:hlinkClick r:id="rId2" tooltip="Miscarriage"/>
              </a:rPr>
              <a:t>miscarriage</a:t>
            </a:r>
            <a:r>
              <a:rPr lang="en-US" sz="3600" dirty="0" smtClean="0"/>
              <a:t> (which is a feature of several disorders that can also cause thrombosis). Women have an increased risk during </a:t>
            </a:r>
            <a:r>
              <a:rPr lang="en-US" sz="3600" dirty="0" smtClean="0">
                <a:hlinkClick r:id="rId3" tooltip="Pregnancy"/>
              </a:rPr>
              <a:t>pregnancy</a:t>
            </a:r>
            <a:r>
              <a:rPr lang="en-US" sz="3600" dirty="0" smtClean="0"/>
              <a:t> and in the </a:t>
            </a:r>
            <a:r>
              <a:rPr lang="en-US" sz="3600" dirty="0" smtClean="0">
                <a:hlinkClick r:id="rId4" tooltip="Puerperium"/>
              </a:rPr>
              <a:t>postnatal period</a:t>
            </a:r>
            <a:endParaRPr lang="ar-EG" sz="3600" dirty="0"/>
          </a:p>
        </p:txBody>
      </p:sp>
      <p:sp>
        <p:nvSpPr>
          <p:cNvPr id="3" name="Title 2"/>
          <p:cNvSpPr>
            <a:spLocks noGrp="1"/>
          </p:cNvSpPr>
          <p:nvPr>
            <p:ph type="title"/>
          </p:nvPr>
        </p:nvSpPr>
        <p:spPr/>
        <p:txBody>
          <a:bodyPr/>
          <a:lstStyle/>
          <a:p>
            <a:r>
              <a:rPr lang="en-US" i="1" dirty="0" smtClean="0"/>
              <a:t>risk </a:t>
            </a:r>
            <a:r>
              <a:rPr lang="en-US" i="1" dirty="0" smtClean="0"/>
              <a:t>factors:</a:t>
            </a:r>
            <a:endParaRPr lang="ar-E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rtl="0"/>
            <a:r>
              <a:rPr lang="en-US" dirty="0" smtClean="0"/>
              <a:t>A family history can reveal a </a:t>
            </a:r>
            <a:r>
              <a:rPr lang="en-US" dirty="0" smtClean="0">
                <a:hlinkClick r:id="rId2" tooltip="Genetic disorder"/>
              </a:rPr>
              <a:t>hereditary</a:t>
            </a:r>
            <a:r>
              <a:rPr lang="en-US" dirty="0" smtClean="0"/>
              <a:t> factor in the development of DVT. Approximately 35 percent of DVT patients have at least one hereditary </a:t>
            </a:r>
            <a:r>
              <a:rPr lang="en-US" dirty="0" err="1" smtClean="0">
                <a:solidFill>
                  <a:srgbClr val="C00000"/>
                </a:solidFill>
                <a:hlinkClick r:id="rId3" tooltip="Thrombophilia"/>
              </a:rPr>
              <a:t>thrombophilia</a:t>
            </a:r>
            <a:r>
              <a:rPr lang="en-US" dirty="0" smtClean="0"/>
              <a:t>, including deficiencies in the anticoagulation factors </a:t>
            </a:r>
            <a:r>
              <a:rPr lang="en-US" dirty="0" smtClean="0">
                <a:hlinkClick r:id="rId4" tooltip="Protein C"/>
              </a:rPr>
              <a:t>protein C</a:t>
            </a:r>
            <a:r>
              <a:rPr lang="en-US" dirty="0" smtClean="0"/>
              <a:t>, </a:t>
            </a:r>
            <a:r>
              <a:rPr lang="en-US" dirty="0" smtClean="0">
                <a:hlinkClick r:id="rId5" tooltip="Protein S"/>
              </a:rPr>
              <a:t>protein S</a:t>
            </a:r>
            <a:r>
              <a:rPr lang="en-US" dirty="0" smtClean="0"/>
              <a:t>, </a:t>
            </a:r>
            <a:r>
              <a:rPr lang="en-US" dirty="0" err="1" smtClean="0">
                <a:hlinkClick r:id="rId6" tooltip="Antithrombin"/>
              </a:rPr>
              <a:t>antithrombin</a:t>
            </a:r>
            <a:r>
              <a:rPr lang="en-US" dirty="0" smtClean="0"/>
              <a:t>, or mutations in the </a:t>
            </a:r>
            <a:r>
              <a:rPr lang="en-US" dirty="0" smtClean="0">
                <a:hlinkClick r:id="rId7" tooltip="Factor V"/>
              </a:rPr>
              <a:t>factor V</a:t>
            </a:r>
            <a:r>
              <a:rPr lang="en-US" dirty="0" smtClean="0"/>
              <a:t> and </a:t>
            </a:r>
            <a:r>
              <a:rPr lang="en-US" dirty="0" err="1" smtClean="0">
                <a:hlinkClick r:id="rId8" tooltip="Prothrombin"/>
              </a:rPr>
              <a:t>prothrombin</a:t>
            </a:r>
            <a:r>
              <a:rPr lang="en-US" dirty="0" smtClean="0"/>
              <a:t> genes.</a:t>
            </a:r>
            <a:endParaRPr lang="ar-EG" dirty="0"/>
          </a:p>
        </p:txBody>
      </p:sp>
      <p:sp>
        <p:nvSpPr>
          <p:cNvPr id="3" name="Title 2"/>
          <p:cNvSpPr>
            <a:spLocks noGrp="1"/>
          </p:cNvSpPr>
          <p:nvPr>
            <p:ph type="title"/>
          </p:nvPr>
        </p:nvSpPr>
        <p:spPr/>
        <p:txBody>
          <a:bodyPr/>
          <a:lstStyle/>
          <a:p>
            <a:r>
              <a:rPr lang="en-US" i="1" dirty="0" smtClean="0"/>
              <a:t>risk factors:</a:t>
            </a:r>
            <a:endParaRPr lang="ar-E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l" rtl="0">
              <a:buFont typeface="Wingdings" pitchFamily="2" charset="2"/>
              <a:buChar char="Ø"/>
            </a:pPr>
            <a:r>
              <a:rPr lang="en-US" sz="3600" dirty="0" smtClean="0"/>
              <a:t>*The most common risk factors are recent surgery or hospitalization. 40% of these patients did not receive heparin prophylaxis. </a:t>
            </a:r>
          </a:p>
          <a:p>
            <a:pPr algn="l" rtl="0">
              <a:buFont typeface="Wingdings" pitchFamily="2" charset="2"/>
              <a:buChar char="Ø"/>
            </a:pPr>
            <a:r>
              <a:rPr lang="en-US" sz="3600" dirty="0" smtClean="0"/>
              <a:t>*Other risk factors include advanced age, obesity, infection, immobilization, tobacco usage</a:t>
            </a:r>
            <a:endParaRPr lang="ar-EG" sz="3600" dirty="0"/>
          </a:p>
        </p:txBody>
      </p:sp>
      <p:sp>
        <p:nvSpPr>
          <p:cNvPr id="3" name="Title 2"/>
          <p:cNvSpPr>
            <a:spLocks noGrp="1"/>
          </p:cNvSpPr>
          <p:nvPr>
            <p:ph type="title"/>
          </p:nvPr>
        </p:nvSpPr>
        <p:spPr/>
        <p:txBody>
          <a:bodyPr/>
          <a:lstStyle/>
          <a:p>
            <a:r>
              <a:rPr lang="en-US" i="1" dirty="0" smtClean="0"/>
              <a:t>risk factors:</a:t>
            </a:r>
            <a:endParaRPr lang="ar-E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352</TotalTime>
  <Words>1855</Words>
  <Application>Microsoft Office PowerPoint</Application>
  <PresentationFormat>On-screen Show (4:3)</PresentationFormat>
  <Paragraphs>117</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Concourse</vt:lpstr>
      <vt:lpstr>Deep vein thrombosis</vt:lpstr>
      <vt:lpstr>Deep vein thrombosis</vt:lpstr>
      <vt:lpstr>Slide 3</vt:lpstr>
      <vt:lpstr>Epidemiology:</vt:lpstr>
      <vt:lpstr>Slide 5</vt:lpstr>
      <vt:lpstr>:risk factors</vt:lpstr>
      <vt:lpstr>risk factors:</vt:lpstr>
      <vt:lpstr>risk factors:</vt:lpstr>
      <vt:lpstr>risk factors:</vt:lpstr>
      <vt:lpstr>risk factors:</vt:lpstr>
      <vt:lpstr>Mechanisms:</vt:lpstr>
      <vt:lpstr>Slide 12</vt:lpstr>
      <vt:lpstr>Signs and symptoms:</vt:lpstr>
      <vt:lpstr>Slide 14</vt:lpstr>
      <vt:lpstr>Slide 15</vt:lpstr>
      <vt:lpstr>Phlegmasia alba dolens</vt:lpstr>
      <vt:lpstr>Phlegmasia cerulea dolens</vt:lpstr>
      <vt:lpstr>Slide 18</vt:lpstr>
      <vt:lpstr>:Diagnosis</vt:lpstr>
      <vt:lpstr>Slide 20</vt:lpstr>
      <vt:lpstr>Wells score or criteria: (Possible score -2 to 8) </vt:lpstr>
      <vt:lpstr>Interpretation:</vt:lpstr>
      <vt:lpstr>Slide 23</vt:lpstr>
      <vt:lpstr>:III-Blood tests</vt:lpstr>
      <vt:lpstr>Slide 25</vt:lpstr>
      <vt:lpstr>IV-Imaging the leg veins:</vt:lpstr>
      <vt:lpstr>Slide 27</vt:lpstr>
      <vt:lpstr>Complications:</vt:lpstr>
      <vt:lpstr>Complications:</vt:lpstr>
      <vt:lpstr>Slide 30</vt:lpstr>
      <vt:lpstr>:HospitalizationTherapy</vt:lpstr>
      <vt:lpstr>I-Anticoagulation:</vt:lpstr>
      <vt:lpstr>Slide 33</vt:lpstr>
      <vt:lpstr>Slide 34</vt:lpstr>
      <vt:lpstr>:II-Thrombolysis</vt:lpstr>
      <vt:lpstr>:III-Compression stockings</vt:lpstr>
      <vt:lpstr>IV-Inferior vena cava filter</vt:lpstr>
      <vt:lpstr>Slide 38</vt:lpstr>
      <vt:lpstr>Prognosis:</vt:lpstr>
      <vt:lpstr>Prevention of DVT </vt:lpstr>
      <vt:lpstr>Prevention:</vt:lpstr>
      <vt:lpstr>:1-General medical inpatients</vt:lpstr>
      <vt:lpstr>:2-Surgery patients</vt:lpstr>
      <vt:lpstr>:3-Travellers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 vein thrombosis</dc:title>
  <dc:creator/>
  <cp:lastModifiedBy>CiTC</cp:lastModifiedBy>
  <cp:revision>46</cp:revision>
  <dcterms:created xsi:type="dcterms:W3CDTF">2006-08-16T00:00:00Z</dcterms:created>
  <dcterms:modified xsi:type="dcterms:W3CDTF">2010-01-02T20:24:54Z</dcterms:modified>
</cp:coreProperties>
</file>