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636"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12/13/2009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12/13/2009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12/13/2009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12/13/2009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dirty="0" smtClean="0"/>
              <a:t>IRON DEFICIENCY ANEMIA</a:t>
            </a:r>
            <a:endParaRPr lang="ar-EG" b="1" i="1" dirty="0"/>
          </a:p>
        </p:txBody>
      </p:sp>
      <p:sp>
        <p:nvSpPr>
          <p:cNvPr id="3" name="Subtitle 2"/>
          <p:cNvSpPr>
            <a:spLocks noGrp="1"/>
          </p:cNvSpPr>
          <p:nvPr>
            <p:ph type="subTitle" idx="1"/>
          </p:nvPr>
        </p:nvSpPr>
        <p:spPr/>
        <p:txBody>
          <a:bodyPr/>
          <a:lstStyle/>
          <a:p>
            <a:endParaRPr lang="ar-EG"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7666" name="Picture 2" descr="logo3"/>
          <p:cNvPicPr>
            <a:picLocks noChangeAspect="1" noChangeArrowheads="1"/>
          </p:cNvPicPr>
          <p:nvPr/>
        </p:nvPicPr>
        <p:blipFill>
          <a:blip r:embed="rId2" cstate="print">
            <a:lum bright="60000" contrast="-16000"/>
          </a:blip>
          <a:srcRect/>
          <a:stretch>
            <a:fillRect/>
          </a:stretch>
        </p:blipFill>
        <p:spPr bwMode="auto">
          <a:xfrm>
            <a:off x="0" y="0"/>
            <a:ext cx="2949575" cy="2978150"/>
          </a:xfrm>
          <a:prstGeom prst="rect">
            <a:avLst/>
          </a:prstGeom>
          <a:noFill/>
          <a:ln w="9525">
            <a:noFill/>
            <a:miter lim="800000"/>
            <a:headEnd/>
            <a:tailEnd/>
          </a:ln>
        </p:spPr>
      </p:pic>
      <p:sp>
        <p:nvSpPr>
          <p:cNvPr id="497667" name="Rectangle 3"/>
          <p:cNvSpPr>
            <a:spLocks noChangeArrowheads="1"/>
          </p:cNvSpPr>
          <p:nvPr/>
        </p:nvSpPr>
        <p:spPr bwMode="auto">
          <a:xfrm>
            <a:off x="0" y="981075"/>
            <a:ext cx="9144000" cy="1295400"/>
          </a:xfrm>
          <a:prstGeom prst="rect">
            <a:avLst/>
          </a:prstGeom>
          <a:solidFill>
            <a:srgbClr val="CEC8F0">
              <a:alpha val="49001"/>
            </a:srgbClr>
          </a:solidFill>
          <a:ln w="9525">
            <a:noFill/>
            <a:miter lim="800000"/>
            <a:headEnd/>
            <a:tailEnd/>
          </a:ln>
          <a:effectLst/>
        </p:spPr>
        <p:txBody>
          <a:bodyPr wrap="none" anchor="ctr"/>
          <a:lstStyle/>
          <a:p>
            <a:endParaRPr lang="ar-EG"/>
          </a:p>
        </p:txBody>
      </p:sp>
      <p:sp>
        <p:nvSpPr>
          <p:cNvPr id="497668" name="Text Box 4"/>
          <p:cNvSpPr txBox="1">
            <a:spLocks noChangeArrowheads="1"/>
          </p:cNvSpPr>
          <p:nvPr/>
        </p:nvSpPr>
        <p:spPr bwMode="auto">
          <a:xfrm>
            <a:off x="2916238" y="1196975"/>
            <a:ext cx="6227762" cy="519113"/>
          </a:xfrm>
          <a:prstGeom prst="rect">
            <a:avLst/>
          </a:prstGeom>
          <a:noFill/>
          <a:ln w="9525">
            <a:noFill/>
            <a:miter lim="800000"/>
            <a:headEnd/>
            <a:tailEnd/>
          </a:ln>
          <a:effectLst/>
        </p:spPr>
        <p:txBody>
          <a:bodyPr>
            <a:spAutoFit/>
          </a:bodyPr>
          <a:lstStyle/>
          <a:p>
            <a:pPr algn="ctr" rtl="0">
              <a:spcBef>
                <a:spcPct val="50000"/>
              </a:spcBef>
            </a:pPr>
            <a:endParaRPr lang="en-US" sz="2800" b="1">
              <a:solidFill>
                <a:schemeClr val="accent2"/>
              </a:solidFill>
              <a:effectLst>
                <a:outerShdw blurRad="38100" dist="38100" dir="2700000" algn="tl">
                  <a:srgbClr val="C0C0C0"/>
                </a:outerShdw>
              </a:effectLst>
              <a:latin typeface="Tahoma" pitchFamily="34" charset="0"/>
              <a:cs typeface="Arial" pitchFamily="34" charset="0"/>
            </a:endParaRPr>
          </a:p>
        </p:txBody>
      </p:sp>
      <p:sp>
        <p:nvSpPr>
          <p:cNvPr id="497669" name="Text Box 5"/>
          <p:cNvSpPr txBox="1">
            <a:spLocks noChangeArrowheads="1"/>
          </p:cNvSpPr>
          <p:nvPr/>
        </p:nvSpPr>
        <p:spPr bwMode="auto">
          <a:xfrm>
            <a:off x="1187450" y="2924175"/>
            <a:ext cx="7380288" cy="366713"/>
          </a:xfrm>
          <a:prstGeom prst="rect">
            <a:avLst/>
          </a:prstGeom>
          <a:noFill/>
          <a:ln w="9525">
            <a:noFill/>
            <a:miter lim="800000"/>
            <a:headEnd/>
            <a:tailEnd/>
          </a:ln>
          <a:effectLst/>
        </p:spPr>
        <p:txBody>
          <a:bodyPr>
            <a:spAutoFit/>
          </a:bodyPr>
          <a:lstStyle/>
          <a:p>
            <a:pPr algn="l" rtl="0"/>
            <a:endParaRPr lang="en-US" sz="1800" i="1">
              <a:latin typeface="Tahoma" pitchFamily="34" charset="0"/>
              <a:cs typeface="Arial" pitchFamily="34" charset="0"/>
            </a:endParaRPr>
          </a:p>
        </p:txBody>
      </p:sp>
      <p:sp>
        <p:nvSpPr>
          <p:cNvPr id="497670" name="Text Box 6"/>
          <p:cNvSpPr txBox="1">
            <a:spLocks noChangeArrowheads="1"/>
          </p:cNvSpPr>
          <p:nvPr/>
        </p:nvSpPr>
        <p:spPr bwMode="auto">
          <a:xfrm>
            <a:off x="1871663" y="1143000"/>
            <a:ext cx="7272337" cy="946150"/>
          </a:xfrm>
          <a:prstGeom prst="rect">
            <a:avLst/>
          </a:prstGeom>
          <a:noFill/>
          <a:ln w="9525">
            <a:noFill/>
            <a:miter lim="800000"/>
            <a:headEnd/>
            <a:tailEnd/>
          </a:ln>
          <a:effectLst/>
        </p:spPr>
        <p:txBody>
          <a:bodyPr>
            <a:spAutoFit/>
          </a:bodyPr>
          <a:lstStyle/>
          <a:p>
            <a:pPr algn="ctr" rtl="0">
              <a:spcBef>
                <a:spcPct val="50000"/>
              </a:spcBef>
            </a:pPr>
            <a:r>
              <a:rPr lang="de-DE" sz="2800" b="1">
                <a:solidFill>
                  <a:srgbClr val="000066"/>
                </a:solidFill>
                <a:latin typeface="Tahoma" pitchFamily="34" charset="0"/>
                <a:cs typeface="Arial" pitchFamily="34" charset="0"/>
              </a:rPr>
              <a:t>INDICATION  FOR                                 Parenteral Iron Therapy</a:t>
            </a:r>
            <a:r>
              <a:rPr lang="de-DE" sz="2400" b="1">
                <a:solidFill>
                  <a:srgbClr val="000066"/>
                </a:solidFill>
                <a:latin typeface="Tahoma" pitchFamily="34" charset="0"/>
                <a:cs typeface="Arial" pitchFamily="34" charset="0"/>
              </a:rPr>
              <a:t> </a:t>
            </a:r>
            <a:r>
              <a:rPr lang="de-DE" sz="2000" b="1">
                <a:solidFill>
                  <a:srgbClr val="000066"/>
                </a:solidFill>
                <a:latin typeface="Tahoma" pitchFamily="34" charset="0"/>
                <a:cs typeface="Arial" pitchFamily="34" charset="0"/>
              </a:rPr>
              <a:t> </a:t>
            </a:r>
          </a:p>
        </p:txBody>
      </p:sp>
      <p:sp>
        <p:nvSpPr>
          <p:cNvPr id="497671" name="Text Box 7"/>
          <p:cNvSpPr txBox="1">
            <a:spLocks noChangeArrowheads="1"/>
          </p:cNvSpPr>
          <p:nvPr/>
        </p:nvSpPr>
        <p:spPr bwMode="auto">
          <a:xfrm>
            <a:off x="533400" y="2743200"/>
            <a:ext cx="8077200" cy="3781425"/>
          </a:xfrm>
          <a:prstGeom prst="rect">
            <a:avLst/>
          </a:prstGeom>
          <a:noFill/>
          <a:ln w="9525">
            <a:noFill/>
            <a:miter lim="800000"/>
            <a:headEnd/>
            <a:tailEnd/>
          </a:ln>
          <a:effectLst/>
        </p:spPr>
        <p:txBody>
          <a:bodyPr>
            <a:spAutoFit/>
          </a:bodyPr>
          <a:lstStyle/>
          <a:p>
            <a:pPr algn="l" rtl="0">
              <a:spcBef>
                <a:spcPct val="50000"/>
              </a:spcBef>
              <a:buFont typeface="Wingdings" pitchFamily="2" charset="2"/>
              <a:buChar char="§"/>
            </a:pPr>
            <a:r>
              <a:rPr lang="de-DE" sz="2000">
                <a:latin typeface="Arial" pitchFamily="34" charset="0"/>
                <a:cs typeface="Arial" pitchFamily="34" charset="0"/>
              </a:rPr>
              <a:t> </a:t>
            </a:r>
            <a:r>
              <a:rPr lang="de-DE" sz="2000" b="1">
                <a:latin typeface="Tahoma" pitchFamily="34" charset="0"/>
                <a:cs typeface="Arial" pitchFamily="34" charset="0"/>
              </a:rPr>
              <a:t> together with EPO in renal anemia  				(iron absoption more or less blocked)</a:t>
            </a:r>
          </a:p>
          <a:p>
            <a:pPr algn="l" rtl="0">
              <a:spcBef>
                <a:spcPct val="50000"/>
              </a:spcBef>
              <a:buFont typeface="Wingdings" pitchFamily="2" charset="2"/>
              <a:buChar char="§"/>
            </a:pPr>
            <a:r>
              <a:rPr lang="de-DE" sz="2000" b="1">
                <a:latin typeface="Tahoma" pitchFamily="34" charset="0"/>
                <a:cs typeface="Arial" pitchFamily="34" charset="0"/>
              </a:rPr>
              <a:t>  in M. Crohn, Colitis ulcerose: oral iron stimulates 	inflammation in the intestinal tract</a:t>
            </a:r>
          </a:p>
          <a:p>
            <a:pPr algn="l" rtl="0">
              <a:spcBef>
                <a:spcPct val="50000"/>
              </a:spcBef>
              <a:buFont typeface="Wingdings" pitchFamily="2" charset="2"/>
              <a:buChar char="§"/>
            </a:pPr>
            <a:r>
              <a:rPr lang="de-DE" sz="2000" b="1">
                <a:latin typeface="Tahoma" pitchFamily="34" charset="0"/>
                <a:cs typeface="Arial" pitchFamily="34" charset="0"/>
              </a:rPr>
              <a:t>  in selected bleeding patients with true gastrointestinal side 	effects</a:t>
            </a:r>
          </a:p>
          <a:p>
            <a:pPr algn="l" rtl="0">
              <a:spcBef>
                <a:spcPct val="50000"/>
              </a:spcBef>
              <a:buFont typeface="Wingdings" pitchFamily="2" charset="2"/>
              <a:buChar char="§"/>
            </a:pPr>
            <a:r>
              <a:rPr lang="de-DE" sz="2000" b="1">
                <a:latin typeface="Tahoma" pitchFamily="34" charset="0"/>
                <a:cs typeface="Arial" pitchFamily="34" charset="0"/>
              </a:rPr>
              <a:t>  not in pregnancy, not i.m!! (risk of sarcoma!)</a:t>
            </a:r>
          </a:p>
          <a:p>
            <a:pPr algn="l" rtl="0">
              <a:spcBef>
                <a:spcPct val="50000"/>
              </a:spcBef>
              <a:buFont typeface="Wingdings" pitchFamily="2" charset="2"/>
              <a:buNone/>
            </a:pPr>
            <a:r>
              <a:rPr lang="de-DE" sz="2800" b="1">
                <a:solidFill>
                  <a:srgbClr val="FF3300"/>
                </a:solidFill>
                <a:latin typeface="Tahoma" pitchFamily="34" charset="0"/>
                <a:cs typeface="Arial" pitchFamily="34" charset="0"/>
                <a:sym typeface="Wingdings" pitchFamily="2" charset="2"/>
              </a:rPr>
              <a:t> parenteral iron is second line treatment</a:t>
            </a:r>
            <a:endParaRPr lang="de-DE" sz="2800" b="1">
              <a:solidFill>
                <a:srgbClr val="FF3300"/>
              </a:solidFill>
              <a:latin typeface="Tahoma" pitchFamily="34" charset="0"/>
              <a:cs typeface="Arial" pitchFamily="34" charset="0"/>
            </a:endParaRPr>
          </a:p>
          <a:p>
            <a:pPr algn="l" rtl="0">
              <a:spcBef>
                <a:spcPct val="50000"/>
              </a:spcBef>
              <a:buFont typeface="Wingdings" pitchFamily="2" charset="2"/>
              <a:buNone/>
            </a:pPr>
            <a:r>
              <a:rPr lang="de-DE" sz="2000">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Text Box 2"/>
          <p:cNvSpPr txBox="1">
            <a:spLocks noChangeArrowheads="1"/>
          </p:cNvSpPr>
          <p:nvPr/>
        </p:nvSpPr>
        <p:spPr bwMode="auto">
          <a:xfrm>
            <a:off x="468313" y="423863"/>
            <a:ext cx="8293100" cy="5453062"/>
          </a:xfrm>
          <a:prstGeom prst="rect">
            <a:avLst/>
          </a:prstGeom>
          <a:noFill/>
          <a:ln w="9525">
            <a:noFill/>
            <a:miter lim="800000"/>
            <a:headEnd/>
            <a:tailEnd/>
          </a:ln>
          <a:effectLst/>
        </p:spPr>
        <p:txBody>
          <a:bodyPr>
            <a:spAutoFit/>
          </a:bodyPr>
          <a:lstStyle/>
          <a:p>
            <a:pPr algn="justLow" rtl="0"/>
            <a:r>
              <a:rPr lang="en-US" sz="3200" b="1" dirty="0">
                <a:solidFill>
                  <a:schemeClr val="bg1"/>
                </a:solidFill>
                <a:ea typeface="Times New Roman" pitchFamily="18" charset="0"/>
                <a:sym typeface="Symbol" pitchFamily="18" charset="2"/>
              </a:rPr>
              <a:t>Introduction</a:t>
            </a:r>
          </a:p>
          <a:p>
            <a:pPr algn="justLow" rtl="0"/>
            <a:r>
              <a:rPr lang="en-US" sz="3200" b="1" dirty="0">
                <a:solidFill>
                  <a:srgbClr val="FFFF00"/>
                </a:solidFill>
                <a:ea typeface="Times New Roman" pitchFamily="18" charset="0"/>
                <a:sym typeface="Symbol" pitchFamily="18" charset="2"/>
              </a:rPr>
              <a:t>	Iron is an essential nutrient needed by every human cell. Iron deficiency is the most common deficiency disease worldwide. More than one billion people have iron deficiency and about 700 million people have iron deficiency </a:t>
            </a:r>
            <a:r>
              <a:rPr lang="en-US" sz="3200" b="1" dirty="0" err="1">
                <a:solidFill>
                  <a:srgbClr val="FFFF00"/>
                </a:solidFill>
                <a:ea typeface="Times New Roman" pitchFamily="18" charset="0"/>
                <a:sym typeface="Symbol" pitchFamily="18" charset="2"/>
              </a:rPr>
              <a:t>anaemia</a:t>
            </a:r>
            <a:r>
              <a:rPr lang="en-US" sz="3200" b="1" dirty="0">
                <a:solidFill>
                  <a:srgbClr val="FFFF00"/>
                </a:solidFill>
                <a:ea typeface="Times New Roman" pitchFamily="18" charset="0"/>
                <a:sym typeface="Symbol" pitchFamily="18" charset="2"/>
              </a:rPr>
              <a:t> using the definitions of the world health organization which defines </a:t>
            </a:r>
            <a:r>
              <a:rPr lang="en-US" sz="3200" b="1" dirty="0" err="1">
                <a:solidFill>
                  <a:srgbClr val="FFFF00"/>
                </a:solidFill>
                <a:ea typeface="Times New Roman" pitchFamily="18" charset="0"/>
                <a:sym typeface="Symbol" pitchFamily="18" charset="2"/>
              </a:rPr>
              <a:t>anaemia</a:t>
            </a:r>
            <a:r>
              <a:rPr lang="en-US" sz="3200" b="1" dirty="0">
                <a:solidFill>
                  <a:srgbClr val="FFFF00"/>
                </a:solidFill>
                <a:ea typeface="Times New Roman" pitchFamily="18" charset="0"/>
                <a:sym typeface="Symbol" pitchFamily="18" charset="2"/>
              </a:rPr>
              <a:t> for men and women as a </a:t>
            </a:r>
            <a:r>
              <a:rPr lang="en-US" sz="3200" b="1" dirty="0" err="1">
                <a:solidFill>
                  <a:srgbClr val="FFFF00"/>
                </a:solidFill>
                <a:ea typeface="Times New Roman" pitchFamily="18" charset="0"/>
                <a:sym typeface="Symbol" pitchFamily="18" charset="2"/>
              </a:rPr>
              <a:t>haemoglobin</a:t>
            </a:r>
            <a:r>
              <a:rPr lang="en-US" sz="3200" b="1" dirty="0">
                <a:solidFill>
                  <a:srgbClr val="FFFF00"/>
                </a:solidFill>
                <a:ea typeface="Times New Roman" pitchFamily="18" charset="0"/>
                <a:sym typeface="Symbol" pitchFamily="18" charset="2"/>
              </a:rPr>
              <a:t> concentration below 13 and 12 g/dl respectively.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409602">
                                            <p:txEl>
                                              <p:pRg st="0" end="0"/>
                                            </p:txEl>
                                          </p:spTgt>
                                        </p:tgtEl>
                                        <p:attrNameLst>
                                          <p:attrName>style.visibility</p:attrName>
                                        </p:attrNameLst>
                                      </p:cBhvr>
                                      <p:to>
                                        <p:strVal val="visible"/>
                                      </p:to>
                                    </p:set>
                                    <p:animEffect transition="in" filter="checkerboard(across)">
                                      <p:cBhvr>
                                        <p:cTn id="7" dur="500"/>
                                        <p:tgtEl>
                                          <p:spTgt spid="409602">
                                            <p:txEl>
                                              <p:pRg st="0" end="0"/>
                                            </p:txEl>
                                          </p:spTgt>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409602">
                                            <p:txEl>
                                              <p:pRg st="1" end="1"/>
                                            </p:txEl>
                                          </p:spTgt>
                                        </p:tgtEl>
                                        <p:attrNameLst>
                                          <p:attrName>style.visibility</p:attrName>
                                        </p:attrNameLst>
                                      </p:cBhvr>
                                      <p:to>
                                        <p:strVal val="visible"/>
                                      </p:to>
                                    </p:set>
                                    <p:animEffect transition="in" filter="checkerboard(across)">
                                      <p:cBhvr>
                                        <p:cTn id="11" dur="500"/>
                                        <p:tgtEl>
                                          <p:spTgt spid="40960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02" grpId="0" build="p" autoUpdateAnimBg="0"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986" name="Text Box 2"/>
          <p:cNvSpPr txBox="1">
            <a:spLocks noChangeArrowheads="1"/>
          </p:cNvSpPr>
          <p:nvPr/>
        </p:nvSpPr>
        <p:spPr bwMode="auto">
          <a:xfrm>
            <a:off x="250825" y="260350"/>
            <a:ext cx="8675688" cy="5807075"/>
          </a:xfrm>
          <a:prstGeom prst="rect">
            <a:avLst/>
          </a:prstGeom>
          <a:noFill/>
          <a:ln w="9525">
            <a:noFill/>
            <a:miter lim="800000"/>
            <a:headEnd/>
            <a:tailEnd/>
          </a:ln>
          <a:effectLst/>
        </p:spPr>
        <p:txBody>
          <a:bodyPr>
            <a:spAutoFit/>
          </a:bodyPr>
          <a:lstStyle/>
          <a:p>
            <a:pPr marL="361950" indent="-361950" algn="ctr" rtl="0">
              <a:lnSpc>
                <a:spcPct val="130000"/>
              </a:lnSpc>
            </a:pPr>
            <a:r>
              <a:rPr lang="en-US" sz="3600" b="1">
                <a:solidFill>
                  <a:schemeClr val="bg1"/>
                </a:solidFill>
                <a:ea typeface="Times New Roman" pitchFamily="18" charset="0"/>
                <a:sym typeface="Symbol" pitchFamily="18" charset="2"/>
              </a:rPr>
              <a:t>Iron deficiency</a:t>
            </a:r>
          </a:p>
          <a:p>
            <a:pPr marL="361950" indent="-361950" algn="justLow" rtl="0">
              <a:lnSpc>
                <a:spcPct val="130000"/>
              </a:lnSpc>
            </a:pPr>
            <a:endParaRPr lang="en-US" sz="2800" b="1">
              <a:solidFill>
                <a:srgbClr val="00FFFF"/>
              </a:solidFill>
              <a:ea typeface="Times New Roman" pitchFamily="18" charset="0"/>
              <a:sym typeface="Symbol" pitchFamily="18" charset="2"/>
            </a:endParaRPr>
          </a:p>
          <a:p>
            <a:pPr marL="361950" indent="-361950" algn="justLow" rtl="0">
              <a:lnSpc>
                <a:spcPct val="130000"/>
              </a:lnSpc>
            </a:pPr>
            <a:r>
              <a:rPr lang="en-US" sz="2800" b="1">
                <a:solidFill>
                  <a:srgbClr val="00FFFF"/>
                </a:solidFill>
                <a:ea typeface="Times New Roman" pitchFamily="18" charset="0"/>
                <a:sym typeface="Symbol" pitchFamily="18" charset="2"/>
              </a:rPr>
              <a:t>Definition:</a:t>
            </a:r>
            <a:r>
              <a:rPr lang="en-US" sz="2800" b="1">
                <a:solidFill>
                  <a:srgbClr val="FFFF00"/>
                </a:solidFill>
                <a:ea typeface="Times New Roman" pitchFamily="18" charset="0"/>
                <a:sym typeface="Symbol" pitchFamily="18" charset="2"/>
              </a:rPr>
              <a:t> </a:t>
            </a:r>
          </a:p>
          <a:p>
            <a:pPr marL="361950" indent="-361950" algn="justLow" rtl="0">
              <a:lnSpc>
                <a:spcPct val="130000"/>
              </a:lnSpc>
            </a:pPr>
            <a:r>
              <a:rPr lang="en-US" sz="2800" b="1">
                <a:solidFill>
                  <a:srgbClr val="FFFF00"/>
                </a:solidFill>
                <a:ea typeface="Times New Roman" pitchFamily="18" charset="0"/>
                <a:sym typeface="Symbol" pitchFamily="18" charset="2"/>
              </a:rPr>
              <a:t>	Iron deficiency is a deficit in total body iron, which occurs when the iron requirements exceed the iron supply. Three stages of iron deficiency may be distinguished, to which a fourth, functional iron deficiency, has recently been identified: </a:t>
            </a:r>
          </a:p>
          <a:p>
            <a:pPr marL="361950" indent="-361950" algn="justLow" rtl="0">
              <a:lnSpc>
                <a:spcPct val="130000"/>
              </a:lnSpc>
            </a:pPr>
            <a:r>
              <a:rPr lang="en-US" sz="2800" b="1">
                <a:solidFill>
                  <a:srgbClr val="FFFF00"/>
                </a:solidFill>
                <a:ea typeface="Times New Roman" pitchFamily="18" charset="0"/>
                <a:sym typeface="Symbol" pitchFamily="18" charset="2"/>
              </a:rPr>
              <a:t>1- Reduction of iron stores without a decline in iron-containing compounds is called iron depletion.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425986">
                                            <p:txEl>
                                              <p:pRg st="0" end="0"/>
                                            </p:txEl>
                                          </p:spTgt>
                                        </p:tgtEl>
                                        <p:attrNameLst>
                                          <p:attrName>style.visibility</p:attrName>
                                        </p:attrNameLst>
                                      </p:cBhvr>
                                      <p:to>
                                        <p:strVal val="visible"/>
                                      </p:to>
                                    </p:set>
                                    <p:animEffect transition="in" filter="checkerboard(across)">
                                      <p:cBhvr>
                                        <p:cTn id="7" dur="500"/>
                                        <p:tgtEl>
                                          <p:spTgt spid="425986">
                                            <p:txEl>
                                              <p:pRg st="0" end="0"/>
                                            </p:txEl>
                                          </p:spTgt>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425986">
                                            <p:txEl>
                                              <p:pRg st="2" end="2"/>
                                            </p:txEl>
                                          </p:spTgt>
                                        </p:tgtEl>
                                        <p:attrNameLst>
                                          <p:attrName>style.visibility</p:attrName>
                                        </p:attrNameLst>
                                      </p:cBhvr>
                                      <p:to>
                                        <p:strVal val="visible"/>
                                      </p:to>
                                    </p:set>
                                    <p:animEffect transition="in" filter="checkerboard(across)">
                                      <p:cBhvr>
                                        <p:cTn id="11" dur="500"/>
                                        <p:tgtEl>
                                          <p:spTgt spid="425986">
                                            <p:txEl>
                                              <p:pRg st="2" end="2"/>
                                            </p:txEl>
                                          </p:spTgt>
                                        </p:tgtEl>
                                      </p:cBhvr>
                                    </p:animEffect>
                                  </p:childTnLst>
                                </p:cTn>
                              </p:par>
                            </p:childTnLst>
                          </p:cTn>
                        </p:par>
                        <p:par>
                          <p:cTn id="12" fill="hold">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425986">
                                            <p:txEl>
                                              <p:pRg st="3" end="3"/>
                                            </p:txEl>
                                          </p:spTgt>
                                        </p:tgtEl>
                                        <p:attrNameLst>
                                          <p:attrName>style.visibility</p:attrName>
                                        </p:attrNameLst>
                                      </p:cBhvr>
                                      <p:to>
                                        <p:strVal val="visible"/>
                                      </p:to>
                                    </p:set>
                                    <p:animEffect transition="in" filter="checkerboard(across)">
                                      <p:cBhvr>
                                        <p:cTn id="15" dur="500"/>
                                        <p:tgtEl>
                                          <p:spTgt spid="425986">
                                            <p:txEl>
                                              <p:pRg st="3" end="3"/>
                                            </p:txEl>
                                          </p:spTgt>
                                        </p:tgtEl>
                                      </p:cBhvr>
                                    </p:animEffect>
                                  </p:childTnLst>
                                </p:cTn>
                              </p:par>
                            </p:childTnLst>
                          </p:cTn>
                        </p:par>
                        <p:par>
                          <p:cTn id="16" fill="hold">
                            <p:stCondLst>
                              <p:cond delay="1500"/>
                            </p:stCondLst>
                            <p:childTnLst>
                              <p:par>
                                <p:cTn id="17" presetID="5" presetClass="entr" presetSubtype="10" fill="hold" grpId="0" nodeType="afterEffect">
                                  <p:stCondLst>
                                    <p:cond delay="0"/>
                                  </p:stCondLst>
                                  <p:childTnLst>
                                    <p:set>
                                      <p:cBhvr>
                                        <p:cTn id="18" dur="1" fill="hold">
                                          <p:stCondLst>
                                            <p:cond delay="0"/>
                                          </p:stCondLst>
                                        </p:cTn>
                                        <p:tgtEl>
                                          <p:spTgt spid="425986">
                                            <p:txEl>
                                              <p:pRg st="4" end="4"/>
                                            </p:txEl>
                                          </p:spTgt>
                                        </p:tgtEl>
                                        <p:attrNameLst>
                                          <p:attrName>style.visibility</p:attrName>
                                        </p:attrNameLst>
                                      </p:cBhvr>
                                      <p:to>
                                        <p:strVal val="visible"/>
                                      </p:to>
                                    </p:set>
                                    <p:animEffect transition="in" filter="checkerboard(across)">
                                      <p:cBhvr>
                                        <p:cTn id="19" dur="500"/>
                                        <p:tgtEl>
                                          <p:spTgt spid="42598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5986" grpId="0" build="p" autoUpdateAnimBg="0" advAuto="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8754" name="Text Box 2"/>
          <p:cNvSpPr txBox="1">
            <a:spLocks noChangeArrowheads="1"/>
          </p:cNvSpPr>
          <p:nvPr/>
        </p:nvSpPr>
        <p:spPr bwMode="auto">
          <a:xfrm>
            <a:off x="250825" y="260350"/>
            <a:ext cx="8675688" cy="6245225"/>
          </a:xfrm>
          <a:prstGeom prst="rect">
            <a:avLst/>
          </a:prstGeom>
          <a:noFill/>
          <a:ln w="9525">
            <a:noFill/>
            <a:miter lim="800000"/>
            <a:headEnd/>
            <a:tailEnd/>
          </a:ln>
          <a:effectLst/>
        </p:spPr>
        <p:txBody>
          <a:bodyPr>
            <a:spAutoFit/>
          </a:bodyPr>
          <a:lstStyle/>
          <a:p>
            <a:pPr marL="361950" indent="-361950" algn="just" rtl="0">
              <a:lnSpc>
                <a:spcPct val="120000"/>
              </a:lnSpc>
            </a:pPr>
            <a:r>
              <a:rPr lang="en-US" sz="2800" b="1">
                <a:solidFill>
                  <a:srgbClr val="FFFF00"/>
                </a:solidFill>
                <a:ea typeface="Times New Roman" pitchFamily="18" charset="0"/>
                <a:sym typeface="Symbol" pitchFamily="18" charset="2"/>
              </a:rPr>
              <a:t>2-After the iron stores are exhausted, lack of iron limits the production of haemoglobin and other iron-containing substance needed in metabolism, and an iron deficient erythropoiesis will occur, although the effect on haemoglobin production may be insufficient to be detected by standard clinical methods. </a:t>
            </a:r>
          </a:p>
          <a:p>
            <a:pPr marL="361950" indent="-361950" algn="justLow" rtl="0">
              <a:lnSpc>
                <a:spcPct val="120000"/>
              </a:lnSpc>
            </a:pPr>
            <a:r>
              <a:rPr lang="en-US" sz="2800" b="1">
                <a:solidFill>
                  <a:srgbClr val="FFFF00"/>
                </a:solidFill>
                <a:ea typeface="Times New Roman" pitchFamily="18" charset="0"/>
                <a:sym typeface="Symbol" pitchFamily="18" charset="2"/>
              </a:rPr>
              <a:t>3- A further reduction of iron stores will lead to iron deficiency. </a:t>
            </a:r>
          </a:p>
          <a:p>
            <a:pPr marL="361950" indent="-361950" algn="justLow" rtl="0">
              <a:lnSpc>
                <a:spcPct val="120000"/>
              </a:lnSpc>
            </a:pPr>
            <a:r>
              <a:rPr lang="en-US" sz="2800" b="1">
                <a:solidFill>
                  <a:srgbClr val="FFFF00"/>
                </a:solidFill>
                <a:ea typeface="Times New Roman" pitchFamily="18" charset="0"/>
                <a:sym typeface="Symbol" pitchFamily="18" charset="2"/>
              </a:rPr>
              <a:t>4-	Functional iron deficiency occurs when erythropoiesis is stimulated by rh- EPO and iron cannot be mobilized fast enough to match the increased demand of the bone marrow.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458754">
                                            <p:txEl>
                                              <p:pRg st="0" end="0"/>
                                            </p:txEl>
                                          </p:spTgt>
                                        </p:tgtEl>
                                        <p:attrNameLst>
                                          <p:attrName>style.visibility</p:attrName>
                                        </p:attrNameLst>
                                      </p:cBhvr>
                                      <p:to>
                                        <p:strVal val="visible"/>
                                      </p:to>
                                    </p:set>
                                    <p:animEffect transition="in" filter="checkerboard(across)">
                                      <p:cBhvr>
                                        <p:cTn id="7" dur="500"/>
                                        <p:tgtEl>
                                          <p:spTgt spid="458754">
                                            <p:txEl>
                                              <p:pRg st="0" end="0"/>
                                            </p:txEl>
                                          </p:spTgt>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458754">
                                            <p:txEl>
                                              <p:pRg st="1" end="1"/>
                                            </p:txEl>
                                          </p:spTgt>
                                        </p:tgtEl>
                                        <p:attrNameLst>
                                          <p:attrName>style.visibility</p:attrName>
                                        </p:attrNameLst>
                                      </p:cBhvr>
                                      <p:to>
                                        <p:strVal val="visible"/>
                                      </p:to>
                                    </p:set>
                                    <p:animEffect transition="in" filter="checkerboard(across)">
                                      <p:cBhvr>
                                        <p:cTn id="11" dur="500"/>
                                        <p:tgtEl>
                                          <p:spTgt spid="458754">
                                            <p:txEl>
                                              <p:pRg st="1" end="1"/>
                                            </p:txEl>
                                          </p:spTgt>
                                        </p:tgtEl>
                                      </p:cBhvr>
                                    </p:animEffect>
                                  </p:childTnLst>
                                </p:cTn>
                              </p:par>
                            </p:childTnLst>
                          </p:cTn>
                        </p:par>
                        <p:par>
                          <p:cTn id="12" fill="hold">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458754">
                                            <p:txEl>
                                              <p:pRg st="2" end="2"/>
                                            </p:txEl>
                                          </p:spTgt>
                                        </p:tgtEl>
                                        <p:attrNameLst>
                                          <p:attrName>style.visibility</p:attrName>
                                        </p:attrNameLst>
                                      </p:cBhvr>
                                      <p:to>
                                        <p:strVal val="visible"/>
                                      </p:to>
                                    </p:set>
                                    <p:animEffect transition="in" filter="checkerboard(across)">
                                      <p:cBhvr>
                                        <p:cTn id="15" dur="500"/>
                                        <p:tgtEl>
                                          <p:spTgt spid="45875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8754" grpId="0" build="p" autoUpdateAnimBg="0" advAuto="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Text Box 2"/>
          <p:cNvSpPr txBox="1">
            <a:spLocks noChangeArrowheads="1"/>
          </p:cNvSpPr>
          <p:nvPr/>
        </p:nvSpPr>
        <p:spPr bwMode="auto">
          <a:xfrm>
            <a:off x="2687638" y="254000"/>
            <a:ext cx="4984750" cy="579438"/>
          </a:xfrm>
          <a:prstGeom prst="rect">
            <a:avLst/>
          </a:prstGeom>
          <a:noFill/>
          <a:ln w="9525">
            <a:noFill/>
            <a:miter lim="800000"/>
            <a:headEnd/>
            <a:tailEnd/>
          </a:ln>
          <a:effectLst/>
        </p:spPr>
        <p:txBody>
          <a:bodyPr wrap="none">
            <a:spAutoFit/>
          </a:bodyPr>
          <a:lstStyle/>
          <a:p>
            <a:pPr algn="l" rtl="0"/>
            <a:r>
              <a:rPr lang="de-DE" sz="3200" b="1">
                <a:solidFill>
                  <a:srgbClr val="FF0066"/>
                </a:solidFill>
                <a:effectLst>
                  <a:outerShdw blurRad="38100" dist="38100" dir="2700000" algn="tl">
                    <a:srgbClr val="C0C0C0"/>
                  </a:outerShdw>
                </a:effectLst>
                <a:latin typeface="Arial" pitchFamily="34" charset="0"/>
                <a:cs typeface="Arial" pitchFamily="34" charset="0"/>
              </a:rPr>
              <a:t>Stages of iron deficiency</a:t>
            </a:r>
          </a:p>
        </p:txBody>
      </p:sp>
      <p:graphicFrame>
        <p:nvGraphicFramePr>
          <p:cNvPr id="490499" name="Object 3"/>
          <p:cNvGraphicFramePr>
            <a:graphicFrameLocks noChangeAspect="1"/>
          </p:cNvGraphicFramePr>
          <p:nvPr/>
        </p:nvGraphicFramePr>
        <p:xfrm>
          <a:off x="609600" y="990600"/>
          <a:ext cx="7391400" cy="1736725"/>
        </p:xfrm>
        <a:graphic>
          <a:graphicData uri="http://schemas.openxmlformats.org/presentationml/2006/ole">
            <p:oleObj spid="_x0000_s1026" name="Designer Zeichnung" r:id="rId3" imgW="8144640" imgH="1914840" progId="">
              <p:embed/>
            </p:oleObj>
          </a:graphicData>
        </a:graphic>
      </p:graphicFrame>
      <p:graphicFrame>
        <p:nvGraphicFramePr>
          <p:cNvPr id="490500" name="Object 4"/>
          <p:cNvGraphicFramePr>
            <a:graphicFrameLocks noChangeAspect="1"/>
          </p:cNvGraphicFramePr>
          <p:nvPr/>
        </p:nvGraphicFramePr>
        <p:xfrm>
          <a:off x="609600" y="2895600"/>
          <a:ext cx="8077200" cy="1706563"/>
        </p:xfrm>
        <a:graphic>
          <a:graphicData uri="http://schemas.openxmlformats.org/presentationml/2006/ole">
            <p:oleObj spid="_x0000_s1027" name="Designer Zeichnung" r:id="rId4" imgW="9059040" imgH="1914840" progId="">
              <p:embed/>
            </p:oleObj>
          </a:graphicData>
        </a:graphic>
      </p:graphicFrame>
      <p:graphicFrame>
        <p:nvGraphicFramePr>
          <p:cNvPr id="490501" name="Object 5"/>
          <p:cNvGraphicFramePr>
            <a:graphicFrameLocks noChangeAspect="1"/>
          </p:cNvGraphicFramePr>
          <p:nvPr/>
        </p:nvGraphicFramePr>
        <p:xfrm>
          <a:off x="609600" y="4648200"/>
          <a:ext cx="7239000" cy="1701800"/>
        </p:xfrm>
        <a:graphic>
          <a:graphicData uri="http://schemas.openxmlformats.org/presentationml/2006/ole">
            <p:oleObj spid="_x0000_s1028" name="Designer Zeichnung" r:id="rId5" imgW="8144640" imgH="1914840" progId="">
              <p:embed/>
            </p:oleObj>
          </a:graphicData>
        </a:graphic>
      </p:graphicFrame>
      <p:sp>
        <p:nvSpPr>
          <p:cNvPr id="490502" name="Text Box 6"/>
          <p:cNvSpPr txBox="1">
            <a:spLocks noChangeArrowheads="1"/>
          </p:cNvSpPr>
          <p:nvPr/>
        </p:nvSpPr>
        <p:spPr bwMode="auto">
          <a:xfrm>
            <a:off x="6096000" y="5867400"/>
            <a:ext cx="2514600" cy="711200"/>
          </a:xfrm>
          <a:prstGeom prst="rect">
            <a:avLst/>
          </a:prstGeom>
          <a:noFill/>
          <a:ln w="9525">
            <a:solidFill>
              <a:srgbClr val="FF3300"/>
            </a:solidFill>
            <a:miter lim="800000"/>
            <a:headEnd/>
            <a:tailEnd/>
          </a:ln>
          <a:effectLst/>
        </p:spPr>
        <p:txBody>
          <a:bodyPr>
            <a:spAutoFit/>
          </a:bodyPr>
          <a:lstStyle/>
          <a:p>
            <a:pPr algn="ctr" rtl="0">
              <a:spcBef>
                <a:spcPct val="50000"/>
              </a:spcBef>
            </a:pPr>
            <a:r>
              <a:rPr lang="de-DE" sz="2000">
                <a:latin typeface="Arial" pitchFamily="34" charset="0"/>
                <a:cs typeface="Arial" pitchFamily="34" charset="0"/>
              </a:rPr>
              <a:t>Soluble Transferrin-Receptor</a:t>
            </a:r>
          </a:p>
        </p:txBody>
      </p:sp>
      <p:sp>
        <p:nvSpPr>
          <p:cNvPr id="490503" name="Text Box 7"/>
          <p:cNvSpPr txBox="1">
            <a:spLocks noChangeArrowheads="1"/>
          </p:cNvSpPr>
          <p:nvPr/>
        </p:nvSpPr>
        <p:spPr bwMode="auto">
          <a:xfrm>
            <a:off x="5791200" y="1981200"/>
            <a:ext cx="3048000" cy="641350"/>
          </a:xfrm>
          <a:prstGeom prst="rect">
            <a:avLst/>
          </a:prstGeom>
          <a:noFill/>
          <a:ln w="9525">
            <a:noFill/>
            <a:miter lim="800000"/>
            <a:headEnd/>
            <a:tailEnd/>
          </a:ln>
          <a:effectLst/>
        </p:spPr>
        <p:txBody>
          <a:bodyPr>
            <a:spAutoFit/>
          </a:bodyPr>
          <a:lstStyle/>
          <a:p>
            <a:pPr algn="l" rtl="0">
              <a:spcBef>
                <a:spcPct val="50000"/>
              </a:spcBef>
            </a:pPr>
            <a:r>
              <a:rPr lang="de-DE" sz="2000">
                <a:latin typeface="Arial" pitchFamily="34" charset="0"/>
                <a:cs typeface="Arial" pitchFamily="34" charset="0"/>
              </a:rPr>
              <a:t> </a:t>
            </a:r>
            <a:r>
              <a:rPr lang="de-DE" sz="1600">
                <a:latin typeface="Arial" pitchFamily="34" charset="0"/>
                <a:cs typeface="Arial" pitchFamily="34" charset="0"/>
              </a:rPr>
              <a:t>partially depl. : &lt;30ug/l                  fully depleted: &lt; 12 ug/l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490500"/>
                                        </p:tgtEl>
                                        <p:attrNameLst>
                                          <p:attrName>style.visibility</p:attrName>
                                        </p:attrNameLst>
                                      </p:cBhvr>
                                      <p:to>
                                        <p:strVal val="visible"/>
                                      </p:to>
                                    </p:set>
                                    <p:animEffect transition="in" filter="box(out)">
                                      <p:cBhvr>
                                        <p:cTn id="7" dur="500"/>
                                        <p:tgtEl>
                                          <p:spTgt spid="49050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490501"/>
                                        </p:tgtEl>
                                        <p:attrNameLst>
                                          <p:attrName>style.visibility</p:attrName>
                                        </p:attrNameLst>
                                      </p:cBhvr>
                                      <p:to>
                                        <p:strVal val="visible"/>
                                      </p:to>
                                    </p:set>
                                    <p:animEffect transition="in" filter="box(out)">
                                      <p:cBhvr>
                                        <p:cTn id="12" dur="500"/>
                                        <p:tgtEl>
                                          <p:spTgt spid="490501"/>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490502"/>
                                        </p:tgtEl>
                                        <p:attrNameLst>
                                          <p:attrName>style.visibility</p:attrName>
                                        </p:attrNameLst>
                                      </p:cBhvr>
                                      <p:to>
                                        <p:strVal val="visible"/>
                                      </p:to>
                                    </p:set>
                                    <p:animEffect transition="in" filter="box(out)">
                                      <p:cBhvr>
                                        <p:cTn id="17" dur="500"/>
                                        <p:tgtEl>
                                          <p:spTgt spid="4905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0502"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874" name="Text Box 2"/>
          <p:cNvSpPr txBox="1">
            <a:spLocks noChangeArrowheads="1"/>
          </p:cNvSpPr>
          <p:nvPr/>
        </p:nvSpPr>
        <p:spPr bwMode="auto">
          <a:xfrm>
            <a:off x="4932363" y="1052513"/>
            <a:ext cx="3563937" cy="1225550"/>
          </a:xfrm>
          <a:prstGeom prst="rect">
            <a:avLst/>
          </a:prstGeom>
          <a:noFill/>
          <a:ln w="9525">
            <a:noFill/>
            <a:miter lim="800000"/>
            <a:headEnd/>
            <a:tailEnd/>
          </a:ln>
          <a:effectLst/>
        </p:spPr>
        <p:txBody>
          <a:bodyPr>
            <a:spAutoFit/>
          </a:bodyPr>
          <a:lstStyle/>
          <a:p>
            <a:pPr algn="justLow" rtl="0">
              <a:lnSpc>
                <a:spcPct val="95000"/>
              </a:lnSpc>
            </a:pPr>
            <a:r>
              <a:rPr lang="en-US" sz="2600" b="1">
                <a:solidFill>
                  <a:schemeClr val="bg1"/>
                </a:solidFill>
                <a:ea typeface="Times New Roman" pitchFamily="18" charset="0"/>
                <a:sym typeface="Symbol" pitchFamily="18" charset="2"/>
              </a:rPr>
              <a:t>Koilonychia in a male patient with severe iron deficiency anaemia </a:t>
            </a:r>
          </a:p>
        </p:txBody>
      </p:sp>
      <p:sp>
        <p:nvSpPr>
          <p:cNvPr id="463875" name="Text Box 3"/>
          <p:cNvSpPr txBox="1">
            <a:spLocks noChangeArrowheads="1"/>
          </p:cNvSpPr>
          <p:nvPr/>
        </p:nvSpPr>
        <p:spPr bwMode="auto">
          <a:xfrm>
            <a:off x="323850" y="3213100"/>
            <a:ext cx="4176713" cy="3492500"/>
          </a:xfrm>
          <a:prstGeom prst="rect">
            <a:avLst/>
          </a:prstGeom>
          <a:noFill/>
          <a:ln w="9525">
            <a:noFill/>
            <a:miter lim="800000"/>
            <a:headEnd/>
            <a:tailEnd/>
          </a:ln>
          <a:effectLst/>
        </p:spPr>
        <p:txBody>
          <a:bodyPr>
            <a:spAutoFit/>
          </a:bodyPr>
          <a:lstStyle/>
          <a:p>
            <a:pPr algn="justLow" rtl="0">
              <a:lnSpc>
                <a:spcPct val="95000"/>
              </a:lnSpc>
            </a:pPr>
            <a:r>
              <a:rPr lang="en-US" sz="2600" b="1">
                <a:solidFill>
                  <a:schemeClr val="bg1"/>
                </a:solidFill>
                <a:ea typeface="Times New Roman" pitchFamily="18" charset="0"/>
                <a:sym typeface="Symbol" pitchFamily="18" charset="2"/>
              </a:rPr>
              <a:t>Iron deficiency anaemia. Peripheral blood film showing hypochromic, microcytic cells with poikilocytosis. Note that many of the cells appear hypochromic and a number of elongated pencil cells are present </a:t>
            </a:r>
          </a:p>
        </p:txBody>
      </p:sp>
      <p:pic>
        <p:nvPicPr>
          <p:cNvPr id="463876" name="Picture 4"/>
          <p:cNvPicPr>
            <a:picLocks noChangeAspect="1" noChangeArrowheads="1"/>
          </p:cNvPicPr>
          <p:nvPr/>
        </p:nvPicPr>
        <p:blipFill>
          <a:blip r:embed="rId2" cstate="print"/>
          <a:srcRect l="52646" t="71973" r="800" b="8232"/>
          <a:stretch>
            <a:fillRect/>
          </a:stretch>
        </p:blipFill>
        <p:spPr bwMode="auto">
          <a:xfrm>
            <a:off x="4679950" y="3605213"/>
            <a:ext cx="4284663" cy="2487612"/>
          </a:xfrm>
          <a:prstGeom prst="rect">
            <a:avLst/>
          </a:prstGeom>
          <a:noFill/>
          <a:ln w="9525">
            <a:noFill/>
            <a:miter lim="800000"/>
            <a:headEnd/>
            <a:tailEnd/>
          </a:ln>
          <a:effectLst/>
        </p:spPr>
      </p:pic>
      <p:pic>
        <p:nvPicPr>
          <p:cNvPr id="463877" name="Picture 5"/>
          <p:cNvPicPr>
            <a:picLocks noChangeAspect="1" noChangeArrowheads="1"/>
          </p:cNvPicPr>
          <p:nvPr/>
        </p:nvPicPr>
        <p:blipFill>
          <a:blip r:embed="rId2" cstate="print"/>
          <a:srcRect l="52507" t="49092" r="1239" b="32607"/>
          <a:stretch>
            <a:fillRect/>
          </a:stretch>
        </p:blipFill>
        <p:spPr bwMode="auto">
          <a:xfrm>
            <a:off x="395288" y="333375"/>
            <a:ext cx="4392612" cy="2373313"/>
          </a:xfrm>
          <a:prstGeom prst="rect">
            <a:avLst/>
          </a:prstGeom>
          <a:noFill/>
          <a:ln w="9525">
            <a:no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463877"/>
                                        </p:tgtEl>
                                        <p:attrNameLst>
                                          <p:attrName>style.visibility</p:attrName>
                                        </p:attrNameLst>
                                      </p:cBhvr>
                                      <p:to>
                                        <p:strVal val="visible"/>
                                      </p:to>
                                    </p:set>
                                    <p:anim calcmode="lin" valueType="num">
                                      <p:cBhvr>
                                        <p:cTn id="7" dur="1000" fill="hold"/>
                                        <p:tgtEl>
                                          <p:spTgt spid="463877"/>
                                        </p:tgtEl>
                                        <p:attrNameLst>
                                          <p:attrName>ppt_w</p:attrName>
                                        </p:attrNameLst>
                                      </p:cBhvr>
                                      <p:tavLst>
                                        <p:tav tm="0">
                                          <p:val>
                                            <p:fltVal val="0"/>
                                          </p:val>
                                        </p:tav>
                                        <p:tav tm="100000">
                                          <p:val>
                                            <p:strVal val="#ppt_w"/>
                                          </p:val>
                                        </p:tav>
                                      </p:tavLst>
                                    </p:anim>
                                    <p:anim calcmode="lin" valueType="num">
                                      <p:cBhvr>
                                        <p:cTn id="8" dur="1000" fill="hold"/>
                                        <p:tgtEl>
                                          <p:spTgt spid="463877"/>
                                        </p:tgtEl>
                                        <p:attrNameLst>
                                          <p:attrName>ppt_h</p:attrName>
                                        </p:attrNameLst>
                                      </p:cBhvr>
                                      <p:tavLst>
                                        <p:tav tm="0">
                                          <p:val>
                                            <p:fltVal val="0"/>
                                          </p:val>
                                        </p:tav>
                                        <p:tav tm="100000">
                                          <p:val>
                                            <p:strVal val="#ppt_h"/>
                                          </p:val>
                                        </p:tav>
                                      </p:tavLst>
                                    </p:anim>
                                    <p:animEffect transition="in" filter="fade">
                                      <p:cBhvr>
                                        <p:cTn id="9" dur="1000"/>
                                        <p:tgtEl>
                                          <p:spTgt spid="463877"/>
                                        </p:tgtEl>
                                      </p:cBhvr>
                                    </p:animEffect>
                                  </p:childTnLst>
                                </p:cTn>
                              </p:par>
                            </p:childTnLst>
                          </p:cTn>
                        </p:par>
                        <p:par>
                          <p:cTn id="10" fill="hold">
                            <p:stCondLst>
                              <p:cond delay="1000"/>
                            </p:stCondLst>
                            <p:childTnLst>
                              <p:par>
                                <p:cTn id="11" presetID="53" presetClass="entr" presetSubtype="0" fill="hold" grpId="0" nodeType="afterEffect">
                                  <p:stCondLst>
                                    <p:cond delay="0"/>
                                  </p:stCondLst>
                                  <p:childTnLst>
                                    <p:set>
                                      <p:cBhvr>
                                        <p:cTn id="12" dur="1" fill="hold">
                                          <p:stCondLst>
                                            <p:cond delay="0"/>
                                          </p:stCondLst>
                                        </p:cTn>
                                        <p:tgtEl>
                                          <p:spTgt spid="463874"/>
                                        </p:tgtEl>
                                        <p:attrNameLst>
                                          <p:attrName>style.visibility</p:attrName>
                                        </p:attrNameLst>
                                      </p:cBhvr>
                                      <p:to>
                                        <p:strVal val="visible"/>
                                      </p:to>
                                    </p:set>
                                    <p:anim calcmode="lin" valueType="num">
                                      <p:cBhvr>
                                        <p:cTn id="13" dur="1000" fill="hold"/>
                                        <p:tgtEl>
                                          <p:spTgt spid="463874"/>
                                        </p:tgtEl>
                                        <p:attrNameLst>
                                          <p:attrName>ppt_w</p:attrName>
                                        </p:attrNameLst>
                                      </p:cBhvr>
                                      <p:tavLst>
                                        <p:tav tm="0">
                                          <p:val>
                                            <p:fltVal val="0"/>
                                          </p:val>
                                        </p:tav>
                                        <p:tav tm="100000">
                                          <p:val>
                                            <p:strVal val="#ppt_w"/>
                                          </p:val>
                                        </p:tav>
                                      </p:tavLst>
                                    </p:anim>
                                    <p:anim calcmode="lin" valueType="num">
                                      <p:cBhvr>
                                        <p:cTn id="14" dur="1000" fill="hold"/>
                                        <p:tgtEl>
                                          <p:spTgt spid="463874"/>
                                        </p:tgtEl>
                                        <p:attrNameLst>
                                          <p:attrName>ppt_h</p:attrName>
                                        </p:attrNameLst>
                                      </p:cBhvr>
                                      <p:tavLst>
                                        <p:tav tm="0">
                                          <p:val>
                                            <p:fltVal val="0"/>
                                          </p:val>
                                        </p:tav>
                                        <p:tav tm="100000">
                                          <p:val>
                                            <p:strVal val="#ppt_h"/>
                                          </p:val>
                                        </p:tav>
                                      </p:tavLst>
                                    </p:anim>
                                    <p:animEffect transition="in" filter="fade">
                                      <p:cBhvr>
                                        <p:cTn id="15" dur="1000"/>
                                        <p:tgtEl>
                                          <p:spTgt spid="463874"/>
                                        </p:tgtEl>
                                      </p:cBhvr>
                                    </p:animEffect>
                                  </p:childTnLst>
                                </p:cTn>
                              </p:par>
                            </p:childTnLst>
                          </p:cTn>
                        </p:par>
                        <p:par>
                          <p:cTn id="16" fill="hold">
                            <p:stCondLst>
                              <p:cond delay="2000"/>
                            </p:stCondLst>
                            <p:childTnLst>
                              <p:par>
                                <p:cTn id="17" presetID="53" presetClass="entr" presetSubtype="0" fill="hold" nodeType="afterEffect">
                                  <p:stCondLst>
                                    <p:cond delay="0"/>
                                  </p:stCondLst>
                                  <p:childTnLst>
                                    <p:set>
                                      <p:cBhvr>
                                        <p:cTn id="18" dur="1" fill="hold">
                                          <p:stCondLst>
                                            <p:cond delay="0"/>
                                          </p:stCondLst>
                                        </p:cTn>
                                        <p:tgtEl>
                                          <p:spTgt spid="463876"/>
                                        </p:tgtEl>
                                        <p:attrNameLst>
                                          <p:attrName>style.visibility</p:attrName>
                                        </p:attrNameLst>
                                      </p:cBhvr>
                                      <p:to>
                                        <p:strVal val="visible"/>
                                      </p:to>
                                    </p:set>
                                    <p:anim calcmode="lin" valueType="num">
                                      <p:cBhvr>
                                        <p:cTn id="19" dur="1000" fill="hold"/>
                                        <p:tgtEl>
                                          <p:spTgt spid="463876"/>
                                        </p:tgtEl>
                                        <p:attrNameLst>
                                          <p:attrName>ppt_w</p:attrName>
                                        </p:attrNameLst>
                                      </p:cBhvr>
                                      <p:tavLst>
                                        <p:tav tm="0">
                                          <p:val>
                                            <p:fltVal val="0"/>
                                          </p:val>
                                        </p:tav>
                                        <p:tav tm="100000">
                                          <p:val>
                                            <p:strVal val="#ppt_w"/>
                                          </p:val>
                                        </p:tav>
                                      </p:tavLst>
                                    </p:anim>
                                    <p:anim calcmode="lin" valueType="num">
                                      <p:cBhvr>
                                        <p:cTn id="20" dur="1000" fill="hold"/>
                                        <p:tgtEl>
                                          <p:spTgt spid="463876"/>
                                        </p:tgtEl>
                                        <p:attrNameLst>
                                          <p:attrName>ppt_h</p:attrName>
                                        </p:attrNameLst>
                                      </p:cBhvr>
                                      <p:tavLst>
                                        <p:tav tm="0">
                                          <p:val>
                                            <p:fltVal val="0"/>
                                          </p:val>
                                        </p:tav>
                                        <p:tav tm="100000">
                                          <p:val>
                                            <p:strVal val="#ppt_h"/>
                                          </p:val>
                                        </p:tav>
                                      </p:tavLst>
                                    </p:anim>
                                    <p:animEffect transition="in" filter="fade">
                                      <p:cBhvr>
                                        <p:cTn id="21" dur="1000"/>
                                        <p:tgtEl>
                                          <p:spTgt spid="463876"/>
                                        </p:tgtEl>
                                      </p:cBhvr>
                                    </p:animEffect>
                                  </p:childTnLst>
                                </p:cTn>
                              </p:par>
                            </p:childTnLst>
                          </p:cTn>
                        </p:par>
                        <p:par>
                          <p:cTn id="22" fill="hold">
                            <p:stCondLst>
                              <p:cond delay="3000"/>
                            </p:stCondLst>
                            <p:childTnLst>
                              <p:par>
                                <p:cTn id="23" presetID="53" presetClass="entr" presetSubtype="0" fill="hold" grpId="0" nodeType="afterEffect">
                                  <p:stCondLst>
                                    <p:cond delay="0"/>
                                  </p:stCondLst>
                                  <p:childTnLst>
                                    <p:set>
                                      <p:cBhvr>
                                        <p:cTn id="24" dur="1" fill="hold">
                                          <p:stCondLst>
                                            <p:cond delay="0"/>
                                          </p:stCondLst>
                                        </p:cTn>
                                        <p:tgtEl>
                                          <p:spTgt spid="463875"/>
                                        </p:tgtEl>
                                        <p:attrNameLst>
                                          <p:attrName>style.visibility</p:attrName>
                                        </p:attrNameLst>
                                      </p:cBhvr>
                                      <p:to>
                                        <p:strVal val="visible"/>
                                      </p:to>
                                    </p:set>
                                    <p:anim calcmode="lin" valueType="num">
                                      <p:cBhvr>
                                        <p:cTn id="25" dur="1000" fill="hold"/>
                                        <p:tgtEl>
                                          <p:spTgt spid="463875"/>
                                        </p:tgtEl>
                                        <p:attrNameLst>
                                          <p:attrName>ppt_w</p:attrName>
                                        </p:attrNameLst>
                                      </p:cBhvr>
                                      <p:tavLst>
                                        <p:tav tm="0">
                                          <p:val>
                                            <p:fltVal val="0"/>
                                          </p:val>
                                        </p:tav>
                                        <p:tav tm="100000">
                                          <p:val>
                                            <p:strVal val="#ppt_w"/>
                                          </p:val>
                                        </p:tav>
                                      </p:tavLst>
                                    </p:anim>
                                    <p:anim calcmode="lin" valueType="num">
                                      <p:cBhvr>
                                        <p:cTn id="26" dur="1000" fill="hold"/>
                                        <p:tgtEl>
                                          <p:spTgt spid="463875"/>
                                        </p:tgtEl>
                                        <p:attrNameLst>
                                          <p:attrName>ppt_h</p:attrName>
                                        </p:attrNameLst>
                                      </p:cBhvr>
                                      <p:tavLst>
                                        <p:tav tm="0">
                                          <p:val>
                                            <p:fltVal val="0"/>
                                          </p:val>
                                        </p:tav>
                                        <p:tav tm="100000">
                                          <p:val>
                                            <p:strVal val="#ppt_h"/>
                                          </p:val>
                                        </p:tav>
                                      </p:tavLst>
                                    </p:anim>
                                    <p:animEffect transition="in" filter="fade">
                                      <p:cBhvr>
                                        <p:cTn id="27" dur="1000"/>
                                        <p:tgtEl>
                                          <p:spTgt spid="4638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3874" grpId="0"/>
      <p:bldP spid="46387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826" name="Text Box 2"/>
          <p:cNvSpPr txBox="1">
            <a:spLocks noChangeArrowheads="1"/>
          </p:cNvSpPr>
          <p:nvPr/>
        </p:nvSpPr>
        <p:spPr bwMode="auto">
          <a:xfrm>
            <a:off x="250825" y="260350"/>
            <a:ext cx="8675688" cy="6200775"/>
          </a:xfrm>
          <a:prstGeom prst="rect">
            <a:avLst/>
          </a:prstGeom>
          <a:noFill/>
          <a:ln w="9525">
            <a:noFill/>
            <a:miter lim="800000"/>
            <a:headEnd/>
            <a:tailEnd/>
          </a:ln>
          <a:effectLst/>
        </p:spPr>
        <p:txBody>
          <a:bodyPr>
            <a:spAutoFit/>
          </a:bodyPr>
          <a:lstStyle/>
          <a:p>
            <a:pPr marL="361950" indent="-361950" algn="justLow" rtl="0">
              <a:lnSpc>
                <a:spcPct val="110000"/>
              </a:lnSpc>
            </a:pPr>
            <a:r>
              <a:rPr lang="en-US" sz="2800" b="1">
                <a:solidFill>
                  <a:schemeClr val="bg1"/>
                </a:solidFill>
                <a:ea typeface="Times New Roman" pitchFamily="18" charset="0"/>
                <a:sym typeface="Symbol" pitchFamily="18" charset="2"/>
              </a:rPr>
              <a:t>Investigations: </a:t>
            </a:r>
          </a:p>
          <a:p>
            <a:pPr marL="361950" indent="-361950" algn="justLow" rtl="0">
              <a:lnSpc>
                <a:spcPct val="110000"/>
              </a:lnSpc>
            </a:pPr>
            <a:r>
              <a:rPr lang="en-US" sz="2800" b="1">
                <a:solidFill>
                  <a:srgbClr val="00FFFF"/>
                </a:solidFill>
                <a:ea typeface="Times New Roman" pitchFamily="18" charset="0"/>
                <a:sym typeface="Symbol" pitchFamily="18" charset="2"/>
              </a:rPr>
              <a:t>Haematology:</a:t>
            </a:r>
            <a:r>
              <a:rPr lang="en-US" sz="2800" b="1">
                <a:solidFill>
                  <a:srgbClr val="FFFF00"/>
                </a:solidFill>
                <a:ea typeface="Times New Roman" pitchFamily="18" charset="0"/>
                <a:sym typeface="Symbol" pitchFamily="18" charset="2"/>
              </a:rPr>
              <a:t> </a:t>
            </a:r>
          </a:p>
          <a:p>
            <a:pPr marL="361950" indent="-361950" algn="justLow" rtl="0">
              <a:lnSpc>
                <a:spcPct val="110000"/>
              </a:lnSpc>
            </a:pPr>
            <a:r>
              <a:rPr lang="en-US" sz="2800" b="1">
                <a:solidFill>
                  <a:srgbClr val="FFFF00"/>
                </a:solidFill>
                <a:ea typeface="Times New Roman" pitchFamily="18" charset="0"/>
                <a:sym typeface="Symbol" pitchFamily="18" charset="2"/>
              </a:rPr>
              <a:t>-	Blood film is microcytic and hypochromic and there are pencil cells. </a:t>
            </a:r>
          </a:p>
          <a:p>
            <a:pPr marL="361950" indent="-361950" algn="justLow" rtl="0">
              <a:lnSpc>
                <a:spcPct val="110000"/>
              </a:lnSpc>
            </a:pPr>
            <a:r>
              <a:rPr lang="en-US" sz="2800" b="1">
                <a:solidFill>
                  <a:srgbClr val="FFFF00"/>
                </a:solidFill>
                <a:ea typeface="Times New Roman" pitchFamily="18" charset="0"/>
                <a:sym typeface="Symbol" pitchFamily="18" charset="2"/>
              </a:rPr>
              <a:t>-	Platelets. There may be a thrombocytosis, particularly if there is bleeding. </a:t>
            </a:r>
          </a:p>
          <a:p>
            <a:pPr marL="361950" indent="-361950" algn="justLow" rtl="0">
              <a:lnSpc>
                <a:spcPct val="110000"/>
              </a:lnSpc>
            </a:pPr>
            <a:r>
              <a:rPr lang="en-US" sz="2800" b="1">
                <a:solidFill>
                  <a:srgbClr val="00FFFF"/>
                </a:solidFill>
                <a:ea typeface="Times New Roman" pitchFamily="18" charset="0"/>
                <a:sym typeface="Symbol" pitchFamily="18" charset="2"/>
              </a:rPr>
              <a:t>Biochemistry:</a:t>
            </a:r>
            <a:r>
              <a:rPr lang="en-US" sz="2800" b="1">
                <a:solidFill>
                  <a:srgbClr val="FFFF00"/>
                </a:solidFill>
                <a:ea typeface="Times New Roman" pitchFamily="18" charset="0"/>
                <a:sym typeface="Symbol" pitchFamily="18" charset="2"/>
              </a:rPr>
              <a:t> </a:t>
            </a:r>
          </a:p>
          <a:p>
            <a:pPr marL="361950" indent="-361950" algn="justLow" rtl="0">
              <a:lnSpc>
                <a:spcPct val="110000"/>
              </a:lnSpc>
            </a:pPr>
            <a:r>
              <a:rPr lang="en-US" sz="2800" b="1">
                <a:solidFill>
                  <a:srgbClr val="FFFF00"/>
                </a:solidFill>
                <a:ea typeface="Times New Roman" pitchFamily="18" charset="0"/>
                <a:sym typeface="Symbol" pitchFamily="18" charset="2"/>
              </a:rPr>
              <a:t>-	Iron status. Serum iron is decreased, total iron-binding capacity (TIBC) is increased, transferrin saturation is low and serum ferritin is decreased. </a:t>
            </a:r>
          </a:p>
          <a:p>
            <a:pPr marL="361950" indent="-361950" algn="justLow" rtl="0">
              <a:lnSpc>
                <a:spcPct val="110000"/>
              </a:lnSpc>
            </a:pPr>
            <a:r>
              <a:rPr lang="en-US" sz="2800" b="1">
                <a:solidFill>
                  <a:srgbClr val="00FFFF"/>
                </a:solidFill>
                <a:ea typeface="Times New Roman" pitchFamily="18" charset="0"/>
                <a:sym typeface="Symbol" pitchFamily="18" charset="2"/>
              </a:rPr>
              <a:t>Other: </a:t>
            </a:r>
          </a:p>
          <a:p>
            <a:pPr marL="361950" indent="-361950" algn="just" rtl="0">
              <a:lnSpc>
                <a:spcPct val="110000"/>
              </a:lnSpc>
            </a:pPr>
            <a:r>
              <a:rPr lang="en-US" sz="2800" b="1">
                <a:solidFill>
                  <a:srgbClr val="FFFF00"/>
                </a:solidFill>
                <a:ea typeface="Times New Roman" pitchFamily="18" charset="0"/>
                <a:sym typeface="Symbol" pitchFamily="18" charset="2"/>
              </a:rPr>
              <a:t>-	Patients over 40 years of age must be investigated gas troenterologically to exclude occult bowel neoplasia.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461826">
                                            <p:txEl>
                                              <p:pRg st="0" end="0"/>
                                            </p:txEl>
                                          </p:spTgt>
                                        </p:tgtEl>
                                        <p:attrNameLst>
                                          <p:attrName>style.visibility</p:attrName>
                                        </p:attrNameLst>
                                      </p:cBhvr>
                                      <p:to>
                                        <p:strVal val="visible"/>
                                      </p:to>
                                    </p:set>
                                    <p:animEffect transition="in" filter="checkerboard(across)">
                                      <p:cBhvr>
                                        <p:cTn id="7" dur="500"/>
                                        <p:tgtEl>
                                          <p:spTgt spid="461826">
                                            <p:txEl>
                                              <p:pRg st="0" end="0"/>
                                            </p:txEl>
                                          </p:spTgt>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461826">
                                            <p:txEl>
                                              <p:pRg st="1" end="1"/>
                                            </p:txEl>
                                          </p:spTgt>
                                        </p:tgtEl>
                                        <p:attrNameLst>
                                          <p:attrName>style.visibility</p:attrName>
                                        </p:attrNameLst>
                                      </p:cBhvr>
                                      <p:to>
                                        <p:strVal val="visible"/>
                                      </p:to>
                                    </p:set>
                                    <p:animEffect transition="in" filter="checkerboard(across)">
                                      <p:cBhvr>
                                        <p:cTn id="11" dur="500"/>
                                        <p:tgtEl>
                                          <p:spTgt spid="461826">
                                            <p:txEl>
                                              <p:pRg st="1" end="1"/>
                                            </p:txEl>
                                          </p:spTgt>
                                        </p:tgtEl>
                                      </p:cBhvr>
                                    </p:animEffect>
                                  </p:childTnLst>
                                </p:cTn>
                              </p:par>
                            </p:childTnLst>
                          </p:cTn>
                        </p:par>
                        <p:par>
                          <p:cTn id="12" fill="hold">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461826">
                                            <p:txEl>
                                              <p:pRg st="2" end="2"/>
                                            </p:txEl>
                                          </p:spTgt>
                                        </p:tgtEl>
                                        <p:attrNameLst>
                                          <p:attrName>style.visibility</p:attrName>
                                        </p:attrNameLst>
                                      </p:cBhvr>
                                      <p:to>
                                        <p:strVal val="visible"/>
                                      </p:to>
                                    </p:set>
                                    <p:animEffect transition="in" filter="checkerboard(across)">
                                      <p:cBhvr>
                                        <p:cTn id="15" dur="500"/>
                                        <p:tgtEl>
                                          <p:spTgt spid="461826">
                                            <p:txEl>
                                              <p:pRg st="2" end="2"/>
                                            </p:txEl>
                                          </p:spTgt>
                                        </p:tgtEl>
                                      </p:cBhvr>
                                    </p:animEffect>
                                  </p:childTnLst>
                                </p:cTn>
                              </p:par>
                            </p:childTnLst>
                          </p:cTn>
                        </p:par>
                        <p:par>
                          <p:cTn id="16" fill="hold">
                            <p:stCondLst>
                              <p:cond delay="1500"/>
                            </p:stCondLst>
                            <p:childTnLst>
                              <p:par>
                                <p:cTn id="17" presetID="5" presetClass="entr" presetSubtype="10" fill="hold" grpId="0" nodeType="afterEffect">
                                  <p:stCondLst>
                                    <p:cond delay="0"/>
                                  </p:stCondLst>
                                  <p:childTnLst>
                                    <p:set>
                                      <p:cBhvr>
                                        <p:cTn id="18" dur="1" fill="hold">
                                          <p:stCondLst>
                                            <p:cond delay="0"/>
                                          </p:stCondLst>
                                        </p:cTn>
                                        <p:tgtEl>
                                          <p:spTgt spid="461826">
                                            <p:txEl>
                                              <p:pRg st="3" end="3"/>
                                            </p:txEl>
                                          </p:spTgt>
                                        </p:tgtEl>
                                        <p:attrNameLst>
                                          <p:attrName>style.visibility</p:attrName>
                                        </p:attrNameLst>
                                      </p:cBhvr>
                                      <p:to>
                                        <p:strVal val="visible"/>
                                      </p:to>
                                    </p:set>
                                    <p:animEffect transition="in" filter="checkerboard(across)">
                                      <p:cBhvr>
                                        <p:cTn id="19" dur="500"/>
                                        <p:tgtEl>
                                          <p:spTgt spid="461826">
                                            <p:txEl>
                                              <p:pRg st="3" end="3"/>
                                            </p:txEl>
                                          </p:spTgt>
                                        </p:tgtEl>
                                      </p:cBhvr>
                                    </p:animEffect>
                                  </p:childTnLst>
                                </p:cTn>
                              </p:par>
                            </p:childTnLst>
                          </p:cTn>
                        </p:par>
                        <p:par>
                          <p:cTn id="20" fill="hold">
                            <p:stCondLst>
                              <p:cond delay="2000"/>
                            </p:stCondLst>
                            <p:childTnLst>
                              <p:par>
                                <p:cTn id="21" presetID="5" presetClass="entr" presetSubtype="10" fill="hold" grpId="0" nodeType="afterEffect">
                                  <p:stCondLst>
                                    <p:cond delay="0"/>
                                  </p:stCondLst>
                                  <p:childTnLst>
                                    <p:set>
                                      <p:cBhvr>
                                        <p:cTn id="22" dur="1" fill="hold">
                                          <p:stCondLst>
                                            <p:cond delay="0"/>
                                          </p:stCondLst>
                                        </p:cTn>
                                        <p:tgtEl>
                                          <p:spTgt spid="461826">
                                            <p:txEl>
                                              <p:pRg st="4" end="4"/>
                                            </p:txEl>
                                          </p:spTgt>
                                        </p:tgtEl>
                                        <p:attrNameLst>
                                          <p:attrName>style.visibility</p:attrName>
                                        </p:attrNameLst>
                                      </p:cBhvr>
                                      <p:to>
                                        <p:strVal val="visible"/>
                                      </p:to>
                                    </p:set>
                                    <p:animEffect transition="in" filter="checkerboard(across)">
                                      <p:cBhvr>
                                        <p:cTn id="23" dur="500"/>
                                        <p:tgtEl>
                                          <p:spTgt spid="461826">
                                            <p:txEl>
                                              <p:pRg st="4" end="4"/>
                                            </p:txEl>
                                          </p:spTgt>
                                        </p:tgtEl>
                                      </p:cBhvr>
                                    </p:animEffect>
                                  </p:childTnLst>
                                </p:cTn>
                              </p:par>
                            </p:childTnLst>
                          </p:cTn>
                        </p:par>
                        <p:par>
                          <p:cTn id="24" fill="hold">
                            <p:stCondLst>
                              <p:cond delay="2500"/>
                            </p:stCondLst>
                            <p:childTnLst>
                              <p:par>
                                <p:cTn id="25" presetID="5" presetClass="entr" presetSubtype="10" fill="hold" grpId="0" nodeType="afterEffect">
                                  <p:stCondLst>
                                    <p:cond delay="0"/>
                                  </p:stCondLst>
                                  <p:childTnLst>
                                    <p:set>
                                      <p:cBhvr>
                                        <p:cTn id="26" dur="1" fill="hold">
                                          <p:stCondLst>
                                            <p:cond delay="0"/>
                                          </p:stCondLst>
                                        </p:cTn>
                                        <p:tgtEl>
                                          <p:spTgt spid="461826">
                                            <p:txEl>
                                              <p:pRg st="5" end="5"/>
                                            </p:txEl>
                                          </p:spTgt>
                                        </p:tgtEl>
                                        <p:attrNameLst>
                                          <p:attrName>style.visibility</p:attrName>
                                        </p:attrNameLst>
                                      </p:cBhvr>
                                      <p:to>
                                        <p:strVal val="visible"/>
                                      </p:to>
                                    </p:set>
                                    <p:animEffect transition="in" filter="checkerboard(across)">
                                      <p:cBhvr>
                                        <p:cTn id="27" dur="500"/>
                                        <p:tgtEl>
                                          <p:spTgt spid="461826">
                                            <p:txEl>
                                              <p:pRg st="5" end="5"/>
                                            </p:txEl>
                                          </p:spTgt>
                                        </p:tgtEl>
                                      </p:cBhvr>
                                    </p:animEffect>
                                  </p:childTnLst>
                                </p:cTn>
                              </p:par>
                            </p:childTnLst>
                          </p:cTn>
                        </p:par>
                        <p:par>
                          <p:cTn id="28" fill="hold">
                            <p:stCondLst>
                              <p:cond delay="3000"/>
                            </p:stCondLst>
                            <p:childTnLst>
                              <p:par>
                                <p:cTn id="29" presetID="5" presetClass="entr" presetSubtype="10" fill="hold" grpId="0" nodeType="afterEffect">
                                  <p:stCondLst>
                                    <p:cond delay="0"/>
                                  </p:stCondLst>
                                  <p:childTnLst>
                                    <p:set>
                                      <p:cBhvr>
                                        <p:cTn id="30" dur="1" fill="hold">
                                          <p:stCondLst>
                                            <p:cond delay="0"/>
                                          </p:stCondLst>
                                        </p:cTn>
                                        <p:tgtEl>
                                          <p:spTgt spid="461826">
                                            <p:txEl>
                                              <p:pRg st="6" end="6"/>
                                            </p:txEl>
                                          </p:spTgt>
                                        </p:tgtEl>
                                        <p:attrNameLst>
                                          <p:attrName>style.visibility</p:attrName>
                                        </p:attrNameLst>
                                      </p:cBhvr>
                                      <p:to>
                                        <p:strVal val="visible"/>
                                      </p:to>
                                    </p:set>
                                    <p:animEffect transition="in" filter="checkerboard(across)">
                                      <p:cBhvr>
                                        <p:cTn id="31" dur="500"/>
                                        <p:tgtEl>
                                          <p:spTgt spid="461826">
                                            <p:txEl>
                                              <p:pRg st="6" end="6"/>
                                            </p:txEl>
                                          </p:spTgt>
                                        </p:tgtEl>
                                      </p:cBhvr>
                                    </p:animEffect>
                                  </p:childTnLst>
                                </p:cTn>
                              </p:par>
                            </p:childTnLst>
                          </p:cTn>
                        </p:par>
                        <p:par>
                          <p:cTn id="32" fill="hold">
                            <p:stCondLst>
                              <p:cond delay="3500"/>
                            </p:stCondLst>
                            <p:childTnLst>
                              <p:par>
                                <p:cTn id="33" presetID="5" presetClass="entr" presetSubtype="10" fill="hold" grpId="0" nodeType="afterEffect">
                                  <p:stCondLst>
                                    <p:cond delay="0"/>
                                  </p:stCondLst>
                                  <p:childTnLst>
                                    <p:set>
                                      <p:cBhvr>
                                        <p:cTn id="34" dur="1" fill="hold">
                                          <p:stCondLst>
                                            <p:cond delay="0"/>
                                          </p:stCondLst>
                                        </p:cTn>
                                        <p:tgtEl>
                                          <p:spTgt spid="461826">
                                            <p:txEl>
                                              <p:pRg st="7" end="7"/>
                                            </p:txEl>
                                          </p:spTgt>
                                        </p:tgtEl>
                                        <p:attrNameLst>
                                          <p:attrName>style.visibility</p:attrName>
                                        </p:attrNameLst>
                                      </p:cBhvr>
                                      <p:to>
                                        <p:strVal val="visible"/>
                                      </p:to>
                                    </p:set>
                                    <p:animEffect transition="in" filter="checkerboard(across)">
                                      <p:cBhvr>
                                        <p:cTn id="35" dur="500"/>
                                        <p:tgtEl>
                                          <p:spTgt spid="46182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1826" grpId="0" build="p" autoUpdateAnimBg="0"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898" name="Text Box 2"/>
          <p:cNvSpPr txBox="1">
            <a:spLocks noChangeArrowheads="1"/>
          </p:cNvSpPr>
          <p:nvPr/>
        </p:nvSpPr>
        <p:spPr bwMode="auto">
          <a:xfrm>
            <a:off x="527050" y="169863"/>
            <a:ext cx="8293100" cy="595312"/>
          </a:xfrm>
          <a:prstGeom prst="rect">
            <a:avLst/>
          </a:prstGeom>
          <a:noFill/>
          <a:ln w="9525">
            <a:noFill/>
            <a:miter lim="800000"/>
            <a:headEnd/>
            <a:tailEnd/>
          </a:ln>
          <a:effectLst/>
        </p:spPr>
        <p:txBody>
          <a:bodyPr>
            <a:spAutoFit/>
          </a:bodyPr>
          <a:lstStyle/>
          <a:p>
            <a:pPr marL="361950" indent="-361950" algn="ctr" rtl="0">
              <a:lnSpc>
                <a:spcPct val="110000"/>
              </a:lnSpc>
            </a:pPr>
            <a:r>
              <a:rPr lang="en-US" b="1">
                <a:solidFill>
                  <a:schemeClr val="bg1"/>
                </a:solidFill>
                <a:ea typeface="Times New Roman" pitchFamily="18" charset="0"/>
                <a:sym typeface="Symbol" pitchFamily="18" charset="2"/>
              </a:rPr>
              <a:t> Microcytic anaemia: the differential diagnosis </a:t>
            </a:r>
          </a:p>
        </p:txBody>
      </p:sp>
      <p:graphicFrame>
        <p:nvGraphicFramePr>
          <p:cNvPr id="465297" name="Group 401"/>
          <p:cNvGraphicFramePr>
            <a:graphicFrameLocks noGrp="1"/>
          </p:cNvGraphicFramePr>
          <p:nvPr/>
        </p:nvGraphicFramePr>
        <p:xfrm>
          <a:off x="395288" y="981075"/>
          <a:ext cx="8353425" cy="5395872"/>
        </p:xfrm>
        <a:graphic>
          <a:graphicData uri="http://schemas.openxmlformats.org/drawingml/2006/table">
            <a:tbl>
              <a:tblPr rtl="1"/>
              <a:tblGrid>
                <a:gridCol w="2670175"/>
                <a:gridCol w="1612900"/>
                <a:gridCol w="1482725"/>
                <a:gridCol w="1074738"/>
                <a:gridCol w="1512887"/>
              </a:tblGrid>
              <a:tr h="304800">
                <a:tc>
                  <a:txBody>
                    <a:bodyPr/>
                    <a:lstStyle/>
                    <a:p>
                      <a:pPr marL="0" marR="0" lvl="0" indent="0" algn="ctr"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Sideroblastic anaemia</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Thalassaemia trait (</a:t>
                      </a:r>
                      <a:r>
                        <a:rPr kumimoji="0" lang="en-US" sz="1600" b="1" i="0" u="none" strike="noStrike" cap="none" normalizeH="0" baseline="0" smtClean="0">
                          <a:ln>
                            <a:noFill/>
                          </a:ln>
                          <a:solidFill>
                            <a:srgbClr val="FFFF00"/>
                          </a:solidFill>
                          <a:effectLst/>
                          <a:latin typeface="Times New Roman" pitchFamily="18" charset="0"/>
                          <a:cs typeface="Times New Roman" pitchFamily="18" charset="0"/>
                          <a:sym typeface="Symbol" pitchFamily="18" charset="2"/>
                        </a:rPr>
                        <a:t></a:t>
                      </a: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 or </a:t>
                      </a:r>
                      <a:r>
                        <a:rPr kumimoji="0" lang="en-US" sz="1600" b="1" i="0" u="none" strike="noStrike" cap="none" normalizeH="0" baseline="0" smtClean="0">
                          <a:ln>
                            <a:noFill/>
                          </a:ln>
                          <a:solidFill>
                            <a:srgbClr val="FFFF00"/>
                          </a:solidFill>
                          <a:effectLst/>
                          <a:latin typeface="Times New Roman" pitchFamily="18" charset="0"/>
                          <a:cs typeface="Times New Roman" pitchFamily="18" charset="0"/>
                          <a:sym typeface="Symbol" pitchFamily="18" charset="2"/>
                        </a:rPr>
                        <a:t></a:t>
                      </a: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a:t>
                      </a:r>
                      <a:endParaRPr kumimoji="0" lang="en-US" sz="1600" b="1" i="0" u="none" strike="noStrike" cap="none" normalizeH="0" baseline="0" smtClean="0">
                        <a:ln>
                          <a:noFill/>
                        </a:ln>
                        <a:solidFill>
                          <a:srgbClr val="FFFF00"/>
                        </a:solidFill>
                        <a:effectLst/>
                        <a:latin typeface="Times New Roman" pitchFamily="18" charset="0"/>
                        <a:cs typeface="Times New Roman" pitchFamily="18" charset="0"/>
                        <a:sym typeface="Symbol" pitchFamily="18" charset="2"/>
                      </a:endParaRP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Anaemia of chronic disease</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Iron deficiency</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30000"/>
                        </a:lnSpc>
                        <a:spcBef>
                          <a:spcPct val="20000"/>
                        </a:spcBef>
                        <a:spcAft>
                          <a:spcPct val="0"/>
                        </a:spcAft>
                        <a:buClrTx/>
                        <a:buSzTx/>
                        <a:buFontTx/>
                        <a:buNone/>
                        <a:tabLst/>
                      </a:pPr>
                      <a:endParaRPr kumimoji="0" lang="en-US" sz="1600" b="1" i="0" u="none" strike="noStrike" cap="none" normalizeH="0" baseline="0" smtClean="0">
                        <a:ln>
                          <a:noFill/>
                        </a:ln>
                        <a:solidFill>
                          <a:srgbClr val="FFFF00"/>
                        </a:solidFill>
                        <a:effectLst/>
                        <a:latin typeface="Times New Roman" pitchFamily="18" charset="0"/>
                        <a:cs typeface="Times New Roman" pitchFamily="18" charset="0"/>
                      </a:endParaRP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Low in inherited type but often raised in acquired type</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Very low for degree of anaemia</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Low normal or normal</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Reduced</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MCV</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Raised</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Normal</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Reduced </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Reduced </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Serum iron</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Normal</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Normal </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Reduced </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Raised </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Serum TIBC</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Raised </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Normal </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Normal or raised </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Reduced </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Serum ferritin</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Normal or rased</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Normal or rasied</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Normal </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Increased</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Serum soluble transfer receptor</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Present</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Present</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Present </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Absent </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Iron in marrow</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r>
              <a:tr h="211138">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Ring forms</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Present </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Absent or reduced </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Absent </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Iron in erythroblasts</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r>
              <a:tr h="304800">
                <a:tc gridSpan="5">
                  <a:txBody>
                    <a:bodyPr/>
                    <a:lstStyle/>
                    <a:p>
                      <a:pPr marL="0" marR="0" lvl="0" indent="0" algn="just" defTabSz="914400" rtl="0" eaLnBrk="1" fontAlgn="base" latinLnBrk="0" hangingPunct="1">
                        <a:lnSpc>
                          <a:spcPct val="13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Times New Roman" pitchFamily="18" charset="0"/>
                          <a:cs typeface="Times New Roman" pitchFamily="18" charset="0"/>
                        </a:rPr>
                        <a:t>IIBC, total iron binding capacity</a:t>
                      </a:r>
                    </a:p>
                  </a:txBody>
                  <a:tcPr marL="18000" marR="18000" marT="18000" marB="18000"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hMerge="1">
                  <a:txBody>
                    <a:bodyPr/>
                    <a:lstStyle/>
                    <a:p>
                      <a:pPr rtl="1"/>
                      <a:endParaRPr lang="ar-EG"/>
                    </a:p>
                  </a:txBody>
                  <a:tcPr/>
                </a:tc>
                <a:tc hMerge="1">
                  <a:txBody>
                    <a:bodyPr/>
                    <a:lstStyle/>
                    <a:p>
                      <a:pPr rtl="1"/>
                      <a:endParaRPr lang="ar-EG"/>
                    </a:p>
                  </a:txBody>
                  <a:tcPr/>
                </a:tc>
                <a:tc hMerge="1">
                  <a:txBody>
                    <a:bodyPr/>
                    <a:lstStyle/>
                    <a:p>
                      <a:pPr rtl="1"/>
                      <a:endParaRPr lang="ar-EG"/>
                    </a:p>
                  </a:txBody>
                  <a:tcPr/>
                </a:tc>
                <a:tc hMerge="1">
                  <a:txBody>
                    <a:bodyPr/>
                    <a:lstStyle/>
                    <a:p>
                      <a:pPr rtl="1"/>
                      <a:endParaRPr lang="ar-EG"/>
                    </a:p>
                  </a:txBody>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464898"/>
                                        </p:tgtEl>
                                        <p:attrNameLst>
                                          <p:attrName>style.visibility</p:attrName>
                                        </p:attrNameLst>
                                      </p:cBhvr>
                                      <p:to>
                                        <p:strVal val="visible"/>
                                      </p:to>
                                    </p:set>
                                    <p:animEffect transition="in" filter="fade">
                                      <p:cBhvr>
                                        <p:cTn id="7" dur="1000"/>
                                        <p:tgtEl>
                                          <p:spTgt spid="464898"/>
                                        </p:tgtEl>
                                      </p:cBhvr>
                                    </p:animEffect>
                                    <p:anim calcmode="lin" valueType="num">
                                      <p:cBhvr>
                                        <p:cTn id="8" dur="1000" fill="hold"/>
                                        <p:tgtEl>
                                          <p:spTgt spid="464898"/>
                                        </p:tgtEl>
                                        <p:attrNameLst>
                                          <p:attrName>ppt_x</p:attrName>
                                        </p:attrNameLst>
                                      </p:cBhvr>
                                      <p:tavLst>
                                        <p:tav tm="0">
                                          <p:val>
                                            <p:strVal val="#ppt_x"/>
                                          </p:val>
                                        </p:tav>
                                        <p:tav tm="100000">
                                          <p:val>
                                            <p:strVal val="#ppt_x"/>
                                          </p:val>
                                        </p:tav>
                                      </p:tavLst>
                                    </p:anim>
                                    <p:anim calcmode="lin" valueType="num">
                                      <p:cBhvr>
                                        <p:cTn id="9" dur="900" decel="100000" fill="hold"/>
                                        <p:tgtEl>
                                          <p:spTgt spid="464898"/>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64898"/>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465297"/>
                                        </p:tgtEl>
                                        <p:attrNameLst>
                                          <p:attrName>style.visibility</p:attrName>
                                        </p:attrNameLst>
                                      </p:cBhvr>
                                      <p:to>
                                        <p:strVal val="visible"/>
                                      </p:to>
                                    </p:set>
                                    <p:animEffect transition="in" filter="fade">
                                      <p:cBhvr>
                                        <p:cTn id="14" dur="1000"/>
                                        <p:tgtEl>
                                          <p:spTgt spid="465297"/>
                                        </p:tgtEl>
                                      </p:cBhvr>
                                    </p:animEffect>
                                    <p:anim calcmode="lin" valueType="num">
                                      <p:cBhvr>
                                        <p:cTn id="15" dur="1000" fill="hold"/>
                                        <p:tgtEl>
                                          <p:spTgt spid="465297"/>
                                        </p:tgtEl>
                                        <p:attrNameLst>
                                          <p:attrName>ppt_x</p:attrName>
                                        </p:attrNameLst>
                                      </p:cBhvr>
                                      <p:tavLst>
                                        <p:tav tm="0">
                                          <p:val>
                                            <p:strVal val="#ppt_x"/>
                                          </p:val>
                                        </p:tav>
                                        <p:tav tm="100000">
                                          <p:val>
                                            <p:strVal val="#ppt_x"/>
                                          </p:val>
                                        </p:tav>
                                      </p:tavLst>
                                    </p:anim>
                                    <p:anim calcmode="lin" valueType="num">
                                      <p:cBhvr>
                                        <p:cTn id="16" dur="900" decel="100000" fill="hold"/>
                                        <p:tgtEl>
                                          <p:spTgt spid="465297"/>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46529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489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6642" name="Rectangle 2"/>
          <p:cNvSpPr>
            <a:spLocks noGrp="1" noChangeArrowheads="1"/>
          </p:cNvSpPr>
          <p:nvPr>
            <p:ph type="title"/>
          </p:nvPr>
        </p:nvSpPr>
        <p:spPr>
          <a:xfrm>
            <a:off x="0" y="260350"/>
            <a:ext cx="9144000" cy="652463"/>
          </a:xfrm>
        </p:spPr>
        <p:txBody>
          <a:bodyPr/>
          <a:lstStyle/>
          <a:p>
            <a:r>
              <a:rPr lang="de-DE" sz="2600" b="1">
                <a:solidFill>
                  <a:schemeClr val="folHlink"/>
                </a:solidFill>
                <a:effectLst>
                  <a:outerShdw blurRad="38100" dist="38100" dir="2700000" algn="tl">
                    <a:srgbClr val="C0C0C0"/>
                  </a:outerShdw>
                </a:effectLst>
                <a:latin typeface="Tahoma" pitchFamily="34" charset="0"/>
              </a:rPr>
              <a:t>MANAGEMENT OF IRON DEFICIENCY IN PATIENTS</a:t>
            </a:r>
          </a:p>
        </p:txBody>
      </p:sp>
      <p:sp>
        <p:nvSpPr>
          <p:cNvPr id="496643" name="Rectangle 3"/>
          <p:cNvSpPr>
            <a:spLocks noGrp="1" noChangeArrowheads="1"/>
          </p:cNvSpPr>
          <p:nvPr>
            <p:ph type="body" idx="1"/>
          </p:nvPr>
        </p:nvSpPr>
        <p:spPr>
          <a:xfrm>
            <a:off x="2843213" y="908050"/>
            <a:ext cx="3743325" cy="287338"/>
          </a:xfrm>
          <a:solidFill>
            <a:srgbClr val="FF6600"/>
          </a:solidFill>
        </p:spPr>
        <p:txBody>
          <a:bodyPr/>
          <a:lstStyle/>
          <a:p>
            <a:pPr>
              <a:lnSpc>
                <a:spcPct val="90000"/>
              </a:lnSpc>
              <a:buFontTx/>
              <a:buNone/>
            </a:pPr>
            <a:r>
              <a:rPr lang="de-DE" sz="1200" b="1">
                <a:solidFill>
                  <a:schemeClr val="bg1"/>
                </a:solidFill>
                <a:latin typeface="Verdana" pitchFamily="34" charset="0"/>
              </a:rPr>
              <a:t>Is iron deficiency present in this patient?</a:t>
            </a:r>
          </a:p>
        </p:txBody>
      </p:sp>
      <p:sp>
        <p:nvSpPr>
          <p:cNvPr id="496644" name="Text Box 4"/>
          <p:cNvSpPr txBox="1">
            <a:spLocks noChangeArrowheads="1"/>
          </p:cNvSpPr>
          <p:nvPr/>
        </p:nvSpPr>
        <p:spPr bwMode="auto">
          <a:xfrm>
            <a:off x="6262688" y="1555750"/>
            <a:ext cx="2305050" cy="284163"/>
          </a:xfrm>
          <a:prstGeom prst="rect">
            <a:avLst/>
          </a:prstGeom>
          <a:solidFill>
            <a:schemeClr val="bg2"/>
          </a:solidFill>
          <a:ln w="9525">
            <a:solidFill>
              <a:schemeClr val="bg2"/>
            </a:solidFill>
            <a:miter lim="800000"/>
            <a:headEnd/>
            <a:tailEnd/>
          </a:ln>
          <a:effectLst/>
        </p:spPr>
        <p:txBody>
          <a:bodyPr>
            <a:spAutoFit/>
          </a:bodyPr>
          <a:lstStyle/>
          <a:p>
            <a:pPr algn="ctr" rtl="0">
              <a:spcBef>
                <a:spcPct val="50000"/>
              </a:spcBef>
            </a:pPr>
            <a:r>
              <a:rPr lang="de-DE" sz="1200" b="1">
                <a:solidFill>
                  <a:schemeClr val="bg1"/>
                </a:solidFill>
                <a:latin typeface="Verdana" pitchFamily="34" charset="0"/>
                <a:cs typeface="Arial" pitchFamily="34" charset="0"/>
              </a:rPr>
              <a:t>NO</a:t>
            </a:r>
          </a:p>
        </p:txBody>
      </p:sp>
      <p:sp>
        <p:nvSpPr>
          <p:cNvPr id="496645" name="Rectangle 5"/>
          <p:cNvSpPr>
            <a:spLocks noChangeArrowheads="1"/>
          </p:cNvSpPr>
          <p:nvPr/>
        </p:nvSpPr>
        <p:spPr bwMode="auto">
          <a:xfrm>
            <a:off x="6262688" y="1989138"/>
            <a:ext cx="2305050" cy="287337"/>
          </a:xfrm>
          <a:prstGeom prst="rect">
            <a:avLst/>
          </a:prstGeom>
          <a:solidFill>
            <a:schemeClr val="bg2"/>
          </a:solidFill>
          <a:ln w="9525">
            <a:solidFill>
              <a:schemeClr val="bg2"/>
            </a:solidFill>
            <a:miter lim="800000"/>
            <a:headEnd/>
            <a:tailEnd/>
          </a:ln>
          <a:effectLst/>
        </p:spPr>
        <p:txBody>
          <a:bodyPr/>
          <a:lstStyle/>
          <a:p>
            <a:pPr marL="342900" indent="-342900">
              <a:lnSpc>
                <a:spcPct val="90000"/>
              </a:lnSpc>
              <a:spcBef>
                <a:spcPct val="20000"/>
              </a:spcBef>
            </a:pPr>
            <a:r>
              <a:rPr lang="de-DE" sz="1200" b="1">
                <a:solidFill>
                  <a:schemeClr val="bg1"/>
                </a:solidFill>
                <a:latin typeface="Verdana" pitchFamily="34" charset="0"/>
                <a:cs typeface="Arial" pitchFamily="34" charset="0"/>
              </a:rPr>
              <a:t>Any chance to worsen?</a:t>
            </a:r>
          </a:p>
        </p:txBody>
      </p:sp>
      <p:sp>
        <p:nvSpPr>
          <p:cNvPr id="496646" name="Text Box 6"/>
          <p:cNvSpPr txBox="1">
            <a:spLocks noChangeArrowheads="1"/>
          </p:cNvSpPr>
          <p:nvPr/>
        </p:nvSpPr>
        <p:spPr bwMode="auto">
          <a:xfrm>
            <a:off x="5254625" y="2420938"/>
            <a:ext cx="1728788" cy="284162"/>
          </a:xfrm>
          <a:prstGeom prst="rect">
            <a:avLst/>
          </a:prstGeom>
          <a:solidFill>
            <a:schemeClr val="bg2"/>
          </a:solidFill>
          <a:ln w="9525">
            <a:solidFill>
              <a:schemeClr val="bg2"/>
            </a:solidFill>
            <a:miter lim="800000"/>
            <a:headEnd/>
            <a:tailEnd/>
          </a:ln>
          <a:effectLst/>
        </p:spPr>
        <p:txBody>
          <a:bodyPr>
            <a:spAutoFit/>
          </a:bodyPr>
          <a:lstStyle/>
          <a:p>
            <a:pPr algn="ctr" rtl="0">
              <a:spcBef>
                <a:spcPct val="50000"/>
              </a:spcBef>
            </a:pPr>
            <a:r>
              <a:rPr lang="de-DE" sz="1200" b="1">
                <a:solidFill>
                  <a:schemeClr val="bg1"/>
                </a:solidFill>
                <a:latin typeface="Verdana" pitchFamily="34" charset="0"/>
                <a:cs typeface="Arial" pitchFamily="34" charset="0"/>
              </a:rPr>
              <a:t>YES</a:t>
            </a:r>
          </a:p>
        </p:txBody>
      </p:sp>
      <p:sp>
        <p:nvSpPr>
          <p:cNvPr id="496647" name="Text Box 7"/>
          <p:cNvSpPr txBox="1">
            <a:spLocks noChangeArrowheads="1"/>
          </p:cNvSpPr>
          <p:nvPr/>
        </p:nvSpPr>
        <p:spPr bwMode="auto">
          <a:xfrm>
            <a:off x="7054850" y="2420938"/>
            <a:ext cx="2089150" cy="284162"/>
          </a:xfrm>
          <a:prstGeom prst="rect">
            <a:avLst/>
          </a:prstGeom>
          <a:solidFill>
            <a:schemeClr val="bg2"/>
          </a:solidFill>
          <a:ln w="9525">
            <a:solidFill>
              <a:schemeClr val="bg2"/>
            </a:solidFill>
            <a:miter lim="800000"/>
            <a:headEnd/>
            <a:tailEnd/>
          </a:ln>
          <a:effectLst/>
        </p:spPr>
        <p:txBody>
          <a:bodyPr>
            <a:spAutoFit/>
          </a:bodyPr>
          <a:lstStyle/>
          <a:p>
            <a:pPr algn="ctr" rtl="0">
              <a:spcBef>
                <a:spcPct val="50000"/>
              </a:spcBef>
            </a:pPr>
            <a:r>
              <a:rPr lang="de-DE" sz="1200" b="1">
                <a:solidFill>
                  <a:schemeClr val="bg1"/>
                </a:solidFill>
                <a:latin typeface="Verdana" pitchFamily="34" charset="0"/>
                <a:cs typeface="Arial" pitchFamily="34" charset="0"/>
              </a:rPr>
              <a:t>NO</a:t>
            </a:r>
          </a:p>
        </p:txBody>
      </p:sp>
      <p:sp>
        <p:nvSpPr>
          <p:cNvPr id="496648" name="Line 8"/>
          <p:cNvSpPr>
            <a:spLocks noChangeShapeType="1"/>
          </p:cNvSpPr>
          <p:nvPr/>
        </p:nvSpPr>
        <p:spPr bwMode="auto">
          <a:xfrm>
            <a:off x="4643438" y="1196975"/>
            <a:ext cx="0" cy="215900"/>
          </a:xfrm>
          <a:prstGeom prst="line">
            <a:avLst/>
          </a:prstGeom>
          <a:noFill/>
          <a:ln w="28575">
            <a:solidFill>
              <a:schemeClr val="bg1"/>
            </a:solidFill>
            <a:round/>
            <a:headEnd/>
            <a:tailEnd/>
          </a:ln>
          <a:effectLst/>
        </p:spPr>
        <p:txBody>
          <a:bodyPr/>
          <a:lstStyle/>
          <a:p>
            <a:endParaRPr lang="ar-EG"/>
          </a:p>
        </p:txBody>
      </p:sp>
      <p:sp>
        <p:nvSpPr>
          <p:cNvPr id="496649" name="Line 9"/>
          <p:cNvSpPr>
            <a:spLocks noChangeShapeType="1"/>
          </p:cNvSpPr>
          <p:nvPr/>
        </p:nvSpPr>
        <p:spPr bwMode="auto">
          <a:xfrm>
            <a:off x="2051050" y="1412875"/>
            <a:ext cx="5400675" cy="0"/>
          </a:xfrm>
          <a:prstGeom prst="line">
            <a:avLst/>
          </a:prstGeom>
          <a:noFill/>
          <a:ln w="28575">
            <a:solidFill>
              <a:schemeClr val="bg1"/>
            </a:solidFill>
            <a:round/>
            <a:headEnd/>
            <a:tailEnd/>
          </a:ln>
          <a:effectLst/>
        </p:spPr>
        <p:txBody>
          <a:bodyPr/>
          <a:lstStyle/>
          <a:p>
            <a:endParaRPr lang="ar-EG"/>
          </a:p>
        </p:txBody>
      </p:sp>
      <p:sp>
        <p:nvSpPr>
          <p:cNvPr id="496650" name="Line 10"/>
          <p:cNvSpPr>
            <a:spLocks noChangeShapeType="1"/>
          </p:cNvSpPr>
          <p:nvPr/>
        </p:nvSpPr>
        <p:spPr bwMode="auto">
          <a:xfrm>
            <a:off x="7451725" y="1844675"/>
            <a:ext cx="0" cy="144463"/>
          </a:xfrm>
          <a:prstGeom prst="line">
            <a:avLst/>
          </a:prstGeom>
          <a:noFill/>
          <a:ln w="28575">
            <a:solidFill>
              <a:schemeClr val="bg2"/>
            </a:solidFill>
            <a:round/>
            <a:headEnd/>
            <a:tailEnd/>
          </a:ln>
          <a:effectLst/>
        </p:spPr>
        <p:txBody>
          <a:bodyPr/>
          <a:lstStyle/>
          <a:p>
            <a:endParaRPr lang="ar-EG"/>
          </a:p>
        </p:txBody>
      </p:sp>
      <p:sp>
        <p:nvSpPr>
          <p:cNvPr id="496651" name="Line 11"/>
          <p:cNvSpPr>
            <a:spLocks noChangeShapeType="1"/>
          </p:cNvSpPr>
          <p:nvPr/>
        </p:nvSpPr>
        <p:spPr bwMode="auto">
          <a:xfrm>
            <a:off x="8062913" y="2276475"/>
            <a:ext cx="0" cy="144463"/>
          </a:xfrm>
          <a:prstGeom prst="line">
            <a:avLst/>
          </a:prstGeom>
          <a:noFill/>
          <a:ln w="28575">
            <a:solidFill>
              <a:schemeClr val="bg2"/>
            </a:solidFill>
            <a:round/>
            <a:headEnd/>
            <a:tailEnd/>
          </a:ln>
          <a:effectLst/>
        </p:spPr>
        <p:txBody>
          <a:bodyPr/>
          <a:lstStyle/>
          <a:p>
            <a:endParaRPr lang="ar-EG"/>
          </a:p>
        </p:txBody>
      </p:sp>
      <p:sp>
        <p:nvSpPr>
          <p:cNvPr id="496652" name="Line 12"/>
          <p:cNvSpPr>
            <a:spLocks noChangeShapeType="1"/>
          </p:cNvSpPr>
          <p:nvPr/>
        </p:nvSpPr>
        <p:spPr bwMode="auto">
          <a:xfrm>
            <a:off x="6334125" y="2276475"/>
            <a:ext cx="0" cy="144463"/>
          </a:xfrm>
          <a:prstGeom prst="line">
            <a:avLst/>
          </a:prstGeom>
          <a:noFill/>
          <a:ln w="28575">
            <a:solidFill>
              <a:schemeClr val="bg2"/>
            </a:solidFill>
            <a:round/>
            <a:headEnd/>
            <a:tailEnd/>
          </a:ln>
          <a:effectLst/>
        </p:spPr>
        <p:txBody>
          <a:bodyPr/>
          <a:lstStyle/>
          <a:p>
            <a:endParaRPr lang="ar-EG"/>
          </a:p>
        </p:txBody>
      </p:sp>
      <p:sp>
        <p:nvSpPr>
          <p:cNvPr id="496653" name="Text Box 13"/>
          <p:cNvSpPr txBox="1">
            <a:spLocks noChangeArrowheads="1"/>
          </p:cNvSpPr>
          <p:nvPr/>
        </p:nvSpPr>
        <p:spPr bwMode="auto">
          <a:xfrm>
            <a:off x="5254625" y="2852738"/>
            <a:ext cx="1728788" cy="284162"/>
          </a:xfrm>
          <a:prstGeom prst="rect">
            <a:avLst/>
          </a:prstGeom>
          <a:solidFill>
            <a:schemeClr val="bg2"/>
          </a:solidFill>
          <a:ln w="9525">
            <a:solidFill>
              <a:schemeClr val="bg2"/>
            </a:solidFill>
            <a:miter lim="800000"/>
            <a:headEnd/>
            <a:tailEnd/>
          </a:ln>
          <a:effectLst/>
        </p:spPr>
        <p:txBody>
          <a:bodyPr>
            <a:spAutoFit/>
          </a:bodyPr>
          <a:lstStyle/>
          <a:p>
            <a:pPr algn="ctr" rtl="0">
              <a:spcBef>
                <a:spcPct val="50000"/>
              </a:spcBef>
            </a:pPr>
            <a:r>
              <a:rPr lang="de-DE" sz="1200" b="1">
                <a:solidFill>
                  <a:schemeClr val="bg1"/>
                </a:solidFill>
                <a:latin typeface="Verdana" pitchFamily="34" charset="0"/>
                <a:cs typeface="Arial" pitchFamily="34" charset="0"/>
              </a:rPr>
              <a:t>Monitoring</a:t>
            </a:r>
          </a:p>
        </p:txBody>
      </p:sp>
      <p:sp>
        <p:nvSpPr>
          <p:cNvPr id="496654" name="Text Box 14"/>
          <p:cNvSpPr txBox="1">
            <a:spLocks noChangeArrowheads="1"/>
          </p:cNvSpPr>
          <p:nvPr/>
        </p:nvSpPr>
        <p:spPr bwMode="auto">
          <a:xfrm>
            <a:off x="7054850" y="2852738"/>
            <a:ext cx="2087563" cy="284162"/>
          </a:xfrm>
          <a:prstGeom prst="rect">
            <a:avLst/>
          </a:prstGeom>
          <a:solidFill>
            <a:schemeClr val="bg2"/>
          </a:solidFill>
          <a:ln w="9525">
            <a:solidFill>
              <a:schemeClr val="bg2"/>
            </a:solidFill>
            <a:miter lim="800000"/>
            <a:headEnd/>
            <a:tailEnd/>
          </a:ln>
          <a:effectLst/>
        </p:spPr>
        <p:txBody>
          <a:bodyPr>
            <a:spAutoFit/>
          </a:bodyPr>
          <a:lstStyle/>
          <a:p>
            <a:pPr algn="ctr" rtl="0">
              <a:spcBef>
                <a:spcPct val="50000"/>
              </a:spcBef>
            </a:pPr>
            <a:r>
              <a:rPr lang="de-DE" sz="1200" b="1">
                <a:solidFill>
                  <a:schemeClr val="bg1"/>
                </a:solidFill>
                <a:latin typeface="Verdana" pitchFamily="34" charset="0"/>
                <a:cs typeface="Arial" pitchFamily="34" charset="0"/>
              </a:rPr>
              <a:t>Reassure the patient</a:t>
            </a:r>
          </a:p>
        </p:txBody>
      </p:sp>
      <p:sp>
        <p:nvSpPr>
          <p:cNvPr id="496655" name="Text Box 15"/>
          <p:cNvSpPr txBox="1">
            <a:spLocks noChangeArrowheads="1"/>
          </p:cNvSpPr>
          <p:nvPr/>
        </p:nvSpPr>
        <p:spPr bwMode="auto">
          <a:xfrm>
            <a:off x="862013" y="1555750"/>
            <a:ext cx="2305050" cy="274638"/>
          </a:xfrm>
          <a:prstGeom prst="rect">
            <a:avLst/>
          </a:prstGeom>
          <a:solidFill>
            <a:schemeClr val="bg2"/>
          </a:solidFill>
          <a:ln w="9525">
            <a:noFill/>
            <a:miter lim="800000"/>
            <a:headEnd/>
            <a:tailEnd/>
          </a:ln>
          <a:effectLst/>
        </p:spPr>
        <p:txBody>
          <a:bodyPr>
            <a:spAutoFit/>
          </a:bodyPr>
          <a:lstStyle/>
          <a:p>
            <a:pPr algn="ctr" rtl="0">
              <a:spcBef>
                <a:spcPct val="50000"/>
              </a:spcBef>
            </a:pPr>
            <a:r>
              <a:rPr lang="de-DE" sz="1200" b="1">
                <a:solidFill>
                  <a:schemeClr val="bg1"/>
                </a:solidFill>
                <a:latin typeface="Verdana" pitchFamily="34" charset="0"/>
                <a:cs typeface="Arial" pitchFamily="34" charset="0"/>
              </a:rPr>
              <a:t>YES</a:t>
            </a:r>
          </a:p>
        </p:txBody>
      </p:sp>
      <p:sp>
        <p:nvSpPr>
          <p:cNvPr id="496656" name="Rectangle 16"/>
          <p:cNvSpPr>
            <a:spLocks noChangeArrowheads="1"/>
          </p:cNvSpPr>
          <p:nvPr/>
        </p:nvSpPr>
        <p:spPr bwMode="auto">
          <a:xfrm>
            <a:off x="862013" y="1989138"/>
            <a:ext cx="3816350" cy="287337"/>
          </a:xfrm>
          <a:prstGeom prst="rect">
            <a:avLst/>
          </a:prstGeom>
          <a:solidFill>
            <a:srgbClr val="FF6600"/>
          </a:solidFill>
          <a:ln w="9525">
            <a:noFill/>
            <a:miter lim="800000"/>
            <a:headEnd/>
            <a:tailEnd/>
          </a:ln>
          <a:effectLst/>
        </p:spPr>
        <p:txBody>
          <a:bodyPr/>
          <a:lstStyle/>
          <a:p>
            <a:pPr marL="342900" indent="-342900">
              <a:lnSpc>
                <a:spcPct val="90000"/>
              </a:lnSpc>
              <a:spcBef>
                <a:spcPct val="20000"/>
              </a:spcBef>
            </a:pPr>
            <a:r>
              <a:rPr lang="de-DE" sz="1200" b="1">
                <a:solidFill>
                  <a:schemeClr val="bg1"/>
                </a:solidFill>
                <a:latin typeface="Verdana" pitchFamily="34" charset="0"/>
                <a:cs typeface="Arial" pitchFamily="34" charset="0"/>
              </a:rPr>
              <a:t>Routine case (ID with mild/no anemia)</a:t>
            </a:r>
          </a:p>
        </p:txBody>
      </p:sp>
      <p:sp>
        <p:nvSpPr>
          <p:cNvPr id="496657" name="Line 17"/>
          <p:cNvSpPr>
            <a:spLocks noChangeShapeType="1"/>
          </p:cNvSpPr>
          <p:nvPr/>
        </p:nvSpPr>
        <p:spPr bwMode="auto">
          <a:xfrm>
            <a:off x="7451725" y="1412875"/>
            <a:ext cx="0" cy="144463"/>
          </a:xfrm>
          <a:prstGeom prst="line">
            <a:avLst/>
          </a:prstGeom>
          <a:noFill/>
          <a:ln w="28575">
            <a:solidFill>
              <a:schemeClr val="bg2"/>
            </a:solidFill>
            <a:round/>
            <a:headEnd/>
            <a:tailEnd/>
          </a:ln>
          <a:effectLst/>
        </p:spPr>
        <p:txBody>
          <a:bodyPr/>
          <a:lstStyle/>
          <a:p>
            <a:endParaRPr lang="ar-EG"/>
          </a:p>
        </p:txBody>
      </p:sp>
      <p:sp>
        <p:nvSpPr>
          <p:cNvPr id="496658" name="Line 18"/>
          <p:cNvSpPr>
            <a:spLocks noChangeShapeType="1"/>
          </p:cNvSpPr>
          <p:nvPr/>
        </p:nvSpPr>
        <p:spPr bwMode="auto">
          <a:xfrm>
            <a:off x="8062913" y="2708275"/>
            <a:ext cx="0" cy="144463"/>
          </a:xfrm>
          <a:prstGeom prst="line">
            <a:avLst/>
          </a:prstGeom>
          <a:noFill/>
          <a:ln w="28575">
            <a:solidFill>
              <a:schemeClr val="bg2"/>
            </a:solidFill>
            <a:round/>
            <a:headEnd/>
            <a:tailEnd/>
          </a:ln>
          <a:effectLst/>
        </p:spPr>
        <p:txBody>
          <a:bodyPr/>
          <a:lstStyle/>
          <a:p>
            <a:endParaRPr lang="ar-EG"/>
          </a:p>
        </p:txBody>
      </p:sp>
      <p:sp>
        <p:nvSpPr>
          <p:cNvPr id="496659" name="Line 19"/>
          <p:cNvSpPr>
            <a:spLocks noChangeShapeType="1"/>
          </p:cNvSpPr>
          <p:nvPr/>
        </p:nvSpPr>
        <p:spPr bwMode="auto">
          <a:xfrm>
            <a:off x="6334125" y="2708275"/>
            <a:ext cx="0" cy="144463"/>
          </a:xfrm>
          <a:prstGeom prst="line">
            <a:avLst/>
          </a:prstGeom>
          <a:noFill/>
          <a:ln w="28575">
            <a:solidFill>
              <a:schemeClr val="bg2"/>
            </a:solidFill>
            <a:round/>
            <a:headEnd/>
            <a:tailEnd/>
          </a:ln>
          <a:effectLst/>
        </p:spPr>
        <p:txBody>
          <a:bodyPr/>
          <a:lstStyle/>
          <a:p>
            <a:endParaRPr lang="ar-EG"/>
          </a:p>
        </p:txBody>
      </p:sp>
      <p:sp>
        <p:nvSpPr>
          <p:cNvPr id="496660" name="Line 20"/>
          <p:cNvSpPr>
            <a:spLocks noChangeShapeType="1"/>
          </p:cNvSpPr>
          <p:nvPr/>
        </p:nvSpPr>
        <p:spPr bwMode="auto">
          <a:xfrm>
            <a:off x="2051050" y="1412875"/>
            <a:ext cx="0" cy="144463"/>
          </a:xfrm>
          <a:prstGeom prst="line">
            <a:avLst/>
          </a:prstGeom>
          <a:noFill/>
          <a:ln w="28575">
            <a:solidFill>
              <a:schemeClr val="bg1"/>
            </a:solidFill>
            <a:round/>
            <a:headEnd/>
            <a:tailEnd/>
          </a:ln>
          <a:effectLst/>
        </p:spPr>
        <p:txBody>
          <a:bodyPr/>
          <a:lstStyle/>
          <a:p>
            <a:endParaRPr lang="ar-EG"/>
          </a:p>
        </p:txBody>
      </p:sp>
      <p:sp>
        <p:nvSpPr>
          <p:cNvPr id="496661" name="Line 21"/>
          <p:cNvSpPr>
            <a:spLocks noChangeShapeType="1"/>
          </p:cNvSpPr>
          <p:nvPr/>
        </p:nvSpPr>
        <p:spPr bwMode="auto">
          <a:xfrm>
            <a:off x="2012950" y="1844675"/>
            <a:ext cx="0" cy="144463"/>
          </a:xfrm>
          <a:prstGeom prst="line">
            <a:avLst/>
          </a:prstGeom>
          <a:noFill/>
          <a:ln w="28575">
            <a:solidFill>
              <a:schemeClr val="bg1"/>
            </a:solidFill>
            <a:round/>
            <a:headEnd/>
            <a:tailEnd/>
          </a:ln>
          <a:effectLst/>
        </p:spPr>
        <p:txBody>
          <a:bodyPr/>
          <a:lstStyle/>
          <a:p>
            <a:endParaRPr lang="ar-EG"/>
          </a:p>
        </p:txBody>
      </p:sp>
      <p:sp>
        <p:nvSpPr>
          <p:cNvPr id="496662" name="Text Box 22"/>
          <p:cNvSpPr txBox="1">
            <a:spLocks noChangeArrowheads="1"/>
          </p:cNvSpPr>
          <p:nvPr/>
        </p:nvSpPr>
        <p:spPr bwMode="auto">
          <a:xfrm>
            <a:off x="646113" y="2420938"/>
            <a:ext cx="2052637" cy="274637"/>
          </a:xfrm>
          <a:prstGeom prst="rect">
            <a:avLst/>
          </a:prstGeom>
          <a:solidFill>
            <a:schemeClr val="bg2"/>
          </a:solidFill>
          <a:ln w="9525">
            <a:noFill/>
            <a:miter lim="800000"/>
            <a:headEnd/>
            <a:tailEnd/>
          </a:ln>
          <a:effectLst/>
        </p:spPr>
        <p:txBody>
          <a:bodyPr>
            <a:spAutoFit/>
          </a:bodyPr>
          <a:lstStyle/>
          <a:p>
            <a:pPr algn="ctr" rtl="0">
              <a:spcBef>
                <a:spcPct val="50000"/>
              </a:spcBef>
            </a:pPr>
            <a:r>
              <a:rPr lang="de-DE" sz="1200" b="1">
                <a:solidFill>
                  <a:schemeClr val="bg1"/>
                </a:solidFill>
                <a:latin typeface="Verdana" pitchFamily="34" charset="0"/>
                <a:cs typeface="Arial" pitchFamily="34" charset="0"/>
              </a:rPr>
              <a:t>YES</a:t>
            </a:r>
          </a:p>
        </p:txBody>
      </p:sp>
      <p:sp>
        <p:nvSpPr>
          <p:cNvPr id="496663" name="Line 23"/>
          <p:cNvSpPr>
            <a:spLocks noChangeShapeType="1"/>
          </p:cNvSpPr>
          <p:nvPr/>
        </p:nvSpPr>
        <p:spPr bwMode="auto">
          <a:xfrm>
            <a:off x="1654175" y="2276475"/>
            <a:ext cx="0" cy="144463"/>
          </a:xfrm>
          <a:prstGeom prst="line">
            <a:avLst/>
          </a:prstGeom>
          <a:noFill/>
          <a:ln w="28575">
            <a:solidFill>
              <a:schemeClr val="bg1"/>
            </a:solidFill>
            <a:round/>
            <a:headEnd/>
            <a:tailEnd/>
          </a:ln>
          <a:effectLst/>
        </p:spPr>
        <p:txBody>
          <a:bodyPr/>
          <a:lstStyle/>
          <a:p>
            <a:endParaRPr lang="ar-EG"/>
          </a:p>
        </p:txBody>
      </p:sp>
      <p:sp>
        <p:nvSpPr>
          <p:cNvPr id="496664" name="Rectangle 24"/>
          <p:cNvSpPr>
            <a:spLocks noChangeArrowheads="1"/>
          </p:cNvSpPr>
          <p:nvPr/>
        </p:nvSpPr>
        <p:spPr bwMode="auto">
          <a:xfrm>
            <a:off x="755650" y="4581525"/>
            <a:ext cx="1727200" cy="431800"/>
          </a:xfrm>
          <a:prstGeom prst="rect">
            <a:avLst/>
          </a:prstGeom>
          <a:solidFill>
            <a:schemeClr val="bg2"/>
          </a:solidFill>
          <a:ln w="9525">
            <a:noFill/>
            <a:miter lim="800000"/>
            <a:headEnd/>
            <a:tailEnd/>
          </a:ln>
          <a:effectLst/>
        </p:spPr>
        <p:txBody>
          <a:bodyPr/>
          <a:lstStyle/>
          <a:p>
            <a:pPr marL="342900" indent="-342900" algn="ctr">
              <a:lnSpc>
                <a:spcPct val="90000"/>
              </a:lnSpc>
              <a:spcBef>
                <a:spcPct val="20000"/>
              </a:spcBef>
            </a:pPr>
            <a:r>
              <a:rPr lang="de-DE" sz="1200" b="1">
                <a:solidFill>
                  <a:schemeClr val="bg1"/>
                </a:solidFill>
                <a:effectLst>
                  <a:outerShdw blurRad="38100" dist="38100" dir="2700000" algn="tl">
                    <a:srgbClr val="000000"/>
                  </a:outerShdw>
                </a:effectLst>
                <a:latin typeface="Verdana" pitchFamily="34" charset="0"/>
                <a:cs typeface="Arial" pitchFamily="34" charset="0"/>
              </a:rPr>
              <a:t>Weekly or daily dosage?</a:t>
            </a:r>
            <a:endParaRPr lang="de-DE" sz="1200" b="1" baseline="30000">
              <a:solidFill>
                <a:schemeClr val="bg1"/>
              </a:solidFill>
              <a:effectLst>
                <a:outerShdw blurRad="38100" dist="38100" dir="2700000" algn="tl">
                  <a:srgbClr val="000000"/>
                </a:outerShdw>
              </a:effectLst>
              <a:latin typeface="Verdana" pitchFamily="34" charset="0"/>
              <a:cs typeface="Arial" pitchFamily="34" charset="0"/>
            </a:endParaRPr>
          </a:p>
        </p:txBody>
      </p:sp>
      <p:sp>
        <p:nvSpPr>
          <p:cNvPr id="496665" name="Rectangle 25"/>
          <p:cNvSpPr>
            <a:spLocks noChangeArrowheads="1"/>
          </p:cNvSpPr>
          <p:nvPr/>
        </p:nvSpPr>
        <p:spPr bwMode="auto">
          <a:xfrm>
            <a:off x="357188" y="2852738"/>
            <a:ext cx="2774950" cy="288925"/>
          </a:xfrm>
          <a:prstGeom prst="rect">
            <a:avLst/>
          </a:prstGeom>
          <a:solidFill>
            <a:schemeClr val="bg2"/>
          </a:solidFill>
          <a:ln w="9525">
            <a:noFill/>
            <a:miter lim="800000"/>
            <a:headEnd/>
            <a:tailEnd/>
          </a:ln>
          <a:effectLst/>
        </p:spPr>
        <p:txBody>
          <a:bodyPr/>
          <a:lstStyle/>
          <a:p>
            <a:pPr marL="342900" indent="-342900" algn="ctr">
              <a:lnSpc>
                <a:spcPct val="90000"/>
              </a:lnSpc>
              <a:spcBef>
                <a:spcPct val="20000"/>
              </a:spcBef>
            </a:pPr>
            <a:r>
              <a:rPr lang="de-DE" sz="1200" b="1">
                <a:solidFill>
                  <a:schemeClr val="bg1"/>
                </a:solidFill>
                <a:effectLst>
                  <a:outerShdw blurRad="38100" dist="38100" dir="2700000" algn="tl">
                    <a:srgbClr val="000000"/>
                  </a:outerShdw>
                </a:effectLst>
                <a:latin typeface="Verdana" pitchFamily="34" charset="0"/>
                <a:cs typeface="Arial" pitchFamily="34" charset="0"/>
              </a:rPr>
              <a:t>Advise Oral Iron Therapy</a:t>
            </a:r>
          </a:p>
        </p:txBody>
      </p:sp>
      <p:sp>
        <p:nvSpPr>
          <p:cNvPr id="496666" name="Rectangle 26"/>
          <p:cNvSpPr>
            <a:spLocks noChangeArrowheads="1"/>
          </p:cNvSpPr>
          <p:nvPr/>
        </p:nvSpPr>
        <p:spPr bwMode="auto">
          <a:xfrm>
            <a:off x="755650" y="3284538"/>
            <a:ext cx="1655763" cy="287337"/>
          </a:xfrm>
          <a:prstGeom prst="rect">
            <a:avLst/>
          </a:prstGeom>
          <a:solidFill>
            <a:schemeClr val="bg2"/>
          </a:solidFill>
          <a:ln w="9525">
            <a:noFill/>
            <a:miter lim="800000"/>
            <a:headEnd/>
            <a:tailEnd/>
          </a:ln>
          <a:effectLst/>
        </p:spPr>
        <p:txBody>
          <a:bodyPr/>
          <a:lstStyle/>
          <a:p>
            <a:pPr marL="342900" indent="-342900" algn="ctr">
              <a:lnSpc>
                <a:spcPct val="90000"/>
              </a:lnSpc>
              <a:spcBef>
                <a:spcPct val="20000"/>
              </a:spcBef>
            </a:pPr>
            <a:r>
              <a:rPr lang="de-DE" sz="1200" b="1">
                <a:solidFill>
                  <a:schemeClr val="bg1"/>
                </a:solidFill>
                <a:effectLst>
                  <a:outerShdw blurRad="38100" dist="38100" dir="2700000" algn="tl">
                    <a:srgbClr val="000000"/>
                  </a:outerShdw>
                </a:effectLst>
                <a:latin typeface="Verdana" pitchFamily="34" charset="0"/>
                <a:cs typeface="Arial" pitchFamily="34" charset="0"/>
              </a:rPr>
              <a:t>Fe</a:t>
            </a:r>
            <a:r>
              <a:rPr lang="de-DE" sz="1200" b="1" baseline="30000">
                <a:solidFill>
                  <a:schemeClr val="bg1"/>
                </a:solidFill>
                <a:effectLst>
                  <a:outerShdw blurRad="38100" dist="38100" dir="2700000" algn="tl">
                    <a:srgbClr val="000000"/>
                  </a:outerShdw>
                </a:effectLst>
                <a:latin typeface="Verdana" pitchFamily="34" charset="0"/>
                <a:cs typeface="Arial" pitchFamily="34" charset="0"/>
              </a:rPr>
              <a:t>2+ </a:t>
            </a:r>
            <a:r>
              <a:rPr lang="de-DE" sz="1200" b="1">
                <a:solidFill>
                  <a:schemeClr val="bg1"/>
                </a:solidFill>
                <a:effectLst>
                  <a:outerShdw blurRad="38100" dist="38100" dir="2700000" algn="tl">
                    <a:srgbClr val="000000"/>
                  </a:outerShdw>
                </a:effectLst>
                <a:latin typeface="Verdana" pitchFamily="34" charset="0"/>
                <a:cs typeface="Arial" pitchFamily="34" charset="0"/>
              </a:rPr>
              <a:t>or Fe</a:t>
            </a:r>
            <a:r>
              <a:rPr lang="de-DE" sz="1200" b="1" baseline="30000">
                <a:solidFill>
                  <a:schemeClr val="bg1"/>
                </a:solidFill>
                <a:effectLst>
                  <a:outerShdw blurRad="38100" dist="38100" dir="2700000" algn="tl">
                    <a:srgbClr val="000000"/>
                  </a:outerShdw>
                </a:effectLst>
                <a:latin typeface="Verdana" pitchFamily="34" charset="0"/>
                <a:cs typeface="Arial" pitchFamily="34" charset="0"/>
              </a:rPr>
              <a:t>3+</a:t>
            </a:r>
            <a:r>
              <a:rPr lang="de-DE" sz="1200" b="1">
                <a:solidFill>
                  <a:schemeClr val="bg1"/>
                </a:solidFill>
                <a:effectLst>
                  <a:outerShdw blurRad="38100" dist="38100" dir="2700000" algn="tl">
                    <a:srgbClr val="000000"/>
                  </a:outerShdw>
                </a:effectLst>
                <a:latin typeface="Verdana" pitchFamily="34" charset="0"/>
                <a:cs typeface="Arial" pitchFamily="34" charset="0"/>
              </a:rPr>
              <a:t>?</a:t>
            </a:r>
          </a:p>
        </p:txBody>
      </p:sp>
      <p:sp>
        <p:nvSpPr>
          <p:cNvPr id="496667" name="Line 27"/>
          <p:cNvSpPr>
            <a:spLocks noChangeShapeType="1"/>
          </p:cNvSpPr>
          <p:nvPr/>
        </p:nvSpPr>
        <p:spPr bwMode="auto">
          <a:xfrm>
            <a:off x="1619250" y="3141663"/>
            <a:ext cx="0" cy="144462"/>
          </a:xfrm>
          <a:prstGeom prst="line">
            <a:avLst/>
          </a:prstGeom>
          <a:noFill/>
          <a:ln w="28575">
            <a:solidFill>
              <a:schemeClr val="bg1"/>
            </a:solidFill>
            <a:round/>
            <a:headEnd/>
            <a:tailEnd/>
          </a:ln>
          <a:effectLst/>
        </p:spPr>
        <p:txBody>
          <a:bodyPr/>
          <a:lstStyle/>
          <a:p>
            <a:endParaRPr lang="ar-EG"/>
          </a:p>
        </p:txBody>
      </p:sp>
      <p:sp>
        <p:nvSpPr>
          <p:cNvPr id="496668" name="Rectangle 28"/>
          <p:cNvSpPr>
            <a:spLocks noChangeArrowheads="1"/>
          </p:cNvSpPr>
          <p:nvPr/>
        </p:nvSpPr>
        <p:spPr bwMode="auto">
          <a:xfrm>
            <a:off x="755650" y="3716338"/>
            <a:ext cx="1655763" cy="288925"/>
          </a:xfrm>
          <a:prstGeom prst="rect">
            <a:avLst/>
          </a:prstGeom>
          <a:solidFill>
            <a:schemeClr val="bg2"/>
          </a:solidFill>
          <a:ln w="9525">
            <a:noFill/>
            <a:miter lim="800000"/>
            <a:headEnd/>
            <a:tailEnd/>
          </a:ln>
          <a:effectLst/>
        </p:spPr>
        <p:txBody>
          <a:bodyPr/>
          <a:lstStyle/>
          <a:p>
            <a:pPr marL="342900" indent="-342900" algn="ctr">
              <a:lnSpc>
                <a:spcPct val="90000"/>
              </a:lnSpc>
              <a:spcBef>
                <a:spcPct val="20000"/>
              </a:spcBef>
            </a:pPr>
            <a:r>
              <a:rPr lang="de-DE" sz="1200" b="1">
                <a:solidFill>
                  <a:schemeClr val="bg1"/>
                </a:solidFill>
                <a:effectLst>
                  <a:outerShdw blurRad="38100" dist="38100" dir="2700000" algn="tl">
                    <a:srgbClr val="000000"/>
                  </a:outerShdw>
                </a:effectLst>
                <a:latin typeface="Verdana" pitchFamily="34" charset="0"/>
                <a:cs typeface="Arial" pitchFamily="34" charset="0"/>
              </a:rPr>
              <a:t>dosage?</a:t>
            </a:r>
            <a:endParaRPr lang="de-DE" sz="1200" b="1" baseline="30000">
              <a:solidFill>
                <a:schemeClr val="bg1"/>
              </a:solidFill>
              <a:effectLst>
                <a:outerShdw blurRad="38100" dist="38100" dir="2700000" algn="tl">
                  <a:srgbClr val="000000"/>
                </a:outerShdw>
              </a:effectLst>
              <a:latin typeface="Verdana" pitchFamily="34" charset="0"/>
              <a:cs typeface="Arial" pitchFamily="34" charset="0"/>
            </a:endParaRPr>
          </a:p>
        </p:txBody>
      </p:sp>
      <p:sp>
        <p:nvSpPr>
          <p:cNvPr id="496669" name="Rectangle 29"/>
          <p:cNvSpPr>
            <a:spLocks noChangeArrowheads="1"/>
          </p:cNvSpPr>
          <p:nvPr/>
        </p:nvSpPr>
        <p:spPr bwMode="auto">
          <a:xfrm>
            <a:off x="2627313" y="3284538"/>
            <a:ext cx="935037" cy="287337"/>
          </a:xfrm>
          <a:prstGeom prst="rect">
            <a:avLst/>
          </a:prstGeom>
          <a:solidFill>
            <a:schemeClr val="bg2"/>
          </a:solidFill>
          <a:ln w="9525">
            <a:noFill/>
            <a:miter lim="800000"/>
            <a:headEnd/>
            <a:tailEnd/>
          </a:ln>
          <a:effectLst/>
        </p:spPr>
        <p:txBody>
          <a:bodyPr/>
          <a:lstStyle/>
          <a:p>
            <a:pPr marL="342900" indent="-342900" algn="ctr">
              <a:lnSpc>
                <a:spcPct val="90000"/>
              </a:lnSpc>
              <a:spcBef>
                <a:spcPct val="20000"/>
              </a:spcBef>
            </a:pPr>
            <a:r>
              <a:rPr lang="de-DE" sz="1200" b="1">
                <a:solidFill>
                  <a:schemeClr val="bg1"/>
                </a:solidFill>
                <a:effectLst>
                  <a:outerShdw blurRad="38100" dist="38100" dir="2700000" algn="tl">
                    <a:srgbClr val="000000"/>
                  </a:outerShdw>
                </a:effectLst>
                <a:latin typeface="Verdana" pitchFamily="34" charset="0"/>
                <a:cs typeface="Arial" pitchFamily="34" charset="0"/>
                <a:sym typeface="Wingdings" pitchFamily="2" charset="2"/>
              </a:rPr>
              <a:t> </a:t>
            </a:r>
            <a:r>
              <a:rPr lang="de-DE" sz="1200" b="1">
                <a:solidFill>
                  <a:schemeClr val="bg1"/>
                </a:solidFill>
                <a:effectLst>
                  <a:outerShdw blurRad="38100" dist="38100" dir="2700000" algn="tl">
                    <a:srgbClr val="000000"/>
                  </a:outerShdw>
                </a:effectLst>
                <a:latin typeface="Verdana" pitchFamily="34" charset="0"/>
                <a:cs typeface="Arial" pitchFamily="34" charset="0"/>
              </a:rPr>
              <a:t>Fe</a:t>
            </a:r>
            <a:r>
              <a:rPr lang="de-DE" sz="1200" b="1" baseline="30000">
                <a:solidFill>
                  <a:schemeClr val="bg1"/>
                </a:solidFill>
                <a:effectLst>
                  <a:outerShdw blurRad="38100" dist="38100" dir="2700000" algn="tl">
                    <a:srgbClr val="000000"/>
                  </a:outerShdw>
                </a:effectLst>
                <a:latin typeface="Verdana" pitchFamily="34" charset="0"/>
                <a:cs typeface="Arial" pitchFamily="34" charset="0"/>
              </a:rPr>
              <a:t>2+</a:t>
            </a:r>
          </a:p>
        </p:txBody>
      </p:sp>
      <p:sp>
        <p:nvSpPr>
          <p:cNvPr id="496670" name="Rectangle 30"/>
          <p:cNvSpPr>
            <a:spLocks noChangeArrowheads="1"/>
          </p:cNvSpPr>
          <p:nvPr/>
        </p:nvSpPr>
        <p:spPr bwMode="auto">
          <a:xfrm>
            <a:off x="2627313" y="3716338"/>
            <a:ext cx="1871662" cy="288925"/>
          </a:xfrm>
          <a:prstGeom prst="rect">
            <a:avLst/>
          </a:prstGeom>
          <a:solidFill>
            <a:schemeClr val="bg2"/>
          </a:solidFill>
          <a:ln w="9525">
            <a:noFill/>
            <a:miter lim="800000"/>
            <a:headEnd/>
            <a:tailEnd/>
          </a:ln>
          <a:effectLst/>
        </p:spPr>
        <p:txBody>
          <a:bodyPr/>
          <a:lstStyle/>
          <a:p>
            <a:pPr marL="342900" indent="-342900" algn="ctr">
              <a:lnSpc>
                <a:spcPct val="90000"/>
              </a:lnSpc>
              <a:spcBef>
                <a:spcPct val="20000"/>
              </a:spcBef>
            </a:pPr>
            <a:r>
              <a:rPr lang="de-DE" sz="1200" b="1">
                <a:solidFill>
                  <a:schemeClr val="bg1"/>
                </a:solidFill>
                <a:effectLst>
                  <a:outerShdw blurRad="38100" dist="38100" dir="2700000" algn="tl">
                    <a:srgbClr val="000000"/>
                  </a:outerShdw>
                </a:effectLst>
                <a:latin typeface="Verdana" pitchFamily="34" charset="0"/>
                <a:cs typeface="Arial" pitchFamily="34" charset="0"/>
                <a:sym typeface="Wingdings" pitchFamily="2" charset="2"/>
              </a:rPr>
              <a:t> 100 mg/d</a:t>
            </a:r>
            <a:endParaRPr lang="de-DE" sz="1200" b="1" baseline="30000">
              <a:solidFill>
                <a:schemeClr val="bg1"/>
              </a:solidFill>
              <a:effectLst>
                <a:outerShdw blurRad="38100" dist="38100" dir="2700000" algn="tl">
                  <a:srgbClr val="000000"/>
                </a:outerShdw>
              </a:effectLst>
              <a:latin typeface="Verdana" pitchFamily="34" charset="0"/>
              <a:cs typeface="Arial" pitchFamily="34" charset="0"/>
            </a:endParaRPr>
          </a:p>
        </p:txBody>
      </p:sp>
      <p:sp>
        <p:nvSpPr>
          <p:cNvPr id="496671" name="Line 31"/>
          <p:cNvSpPr>
            <a:spLocks noChangeShapeType="1"/>
          </p:cNvSpPr>
          <p:nvPr/>
        </p:nvSpPr>
        <p:spPr bwMode="auto">
          <a:xfrm>
            <a:off x="1619250" y="3573463"/>
            <a:ext cx="0" cy="144462"/>
          </a:xfrm>
          <a:prstGeom prst="line">
            <a:avLst/>
          </a:prstGeom>
          <a:noFill/>
          <a:ln w="28575">
            <a:solidFill>
              <a:schemeClr val="bg1"/>
            </a:solidFill>
            <a:round/>
            <a:headEnd/>
            <a:tailEnd/>
          </a:ln>
          <a:effectLst/>
        </p:spPr>
        <p:txBody>
          <a:bodyPr/>
          <a:lstStyle/>
          <a:p>
            <a:endParaRPr lang="ar-EG"/>
          </a:p>
        </p:txBody>
      </p:sp>
      <p:sp>
        <p:nvSpPr>
          <p:cNvPr id="496672" name="Rectangle 32"/>
          <p:cNvSpPr>
            <a:spLocks noChangeArrowheads="1"/>
          </p:cNvSpPr>
          <p:nvPr/>
        </p:nvSpPr>
        <p:spPr bwMode="auto">
          <a:xfrm>
            <a:off x="755650" y="4149725"/>
            <a:ext cx="1655763" cy="288925"/>
          </a:xfrm>
          <a:prstGeom prst="rect">
            <a:avLst/>
          </a:prstGeom>
          <a:solidFill>
            <a:schemeClr val="bg2"/>
          </a:solidFill>
          <a:ln w="9525">
            <a:noFill/>
            <a:miter lim="800000"/>
            <a:headEnd/>
            <a:tailEnd/>
          </a:ln>
          <a:effectLst/>
        </p:spPr>
        <p:txBody>
          <a:bodyPr/>
          <a:lstStyle/>
          <a:p>
            <a:pPr marL="342900" indent="-342900" algn="ctr">
              <a:lnSpc>
                <a:spcPct val="90000"/>
              </a:lnSpc>
              <a:spcBef>
                <a:spcPct val="20000"/>
              </a:spcBef>
            </a:pPr>
            <a:r>
              <a:rPr lang="de-DE" sz="1200" b="1">
                <a:solidFill>
                  <a:schemeClr val="bg1"/>
                </a:solidFill>
                <a:effectLst>
                  <a:outerShdw blurRad="38100" dist="38100" dir="2700000" algn="tl">
                    <a:srgbClr val="000000"/>
                  </a:outerShdw>
                </a:effectLst>
                <a:latin typeface="Verdana" pitchFamily="34" charset="0"/>
                <a:cs typeface="Arial" pitchFamily="34" charset="0"/>
              </a:rPr>
              <a:t>galenic?</a:t>
            </a:r>
          </a:p>
        </p:txBody>
      </p:sp>
      <p:sp>
        <p:nvSpPr>
          <p:cNvPr id="496673" name="Line 33"/>
          <p:cNvSpPr>
            <a:spLocks noChangeShapeType="1"/>
          </p:cNvSpPr>
          <p:nvPr/>
        </p:nvSpPr>
        <p:spPr bwMode="auto">
          <a:xfrm>
            <a:off x="1619250" y="4005263"/>
            <a:ext cx="0" cy="144462"/>
          </a:xfrm>
          <a:prstGeom prst="line">
            <a:avLst/>
          </a:prstGeom>
          <a:noFill/>
          <a:ln w="28575">
            <a:solidFill>
              <a:schemeClr val="bg1"/>
            </a:solidFill>
            <a:round/>
            <a:headEnd/>
            <a:tailEnd/>
          </a:ln>
          <a:effectLst/>
        </p:spPr>
        <p:txBody>
          <a:bodyPr/>
          <a:lstStyle/>
          <a:p>
            <a:endParaRPr lang="ar-EG"/>
          </a:p>
        </p:txBody>
      </p:sp>
      <p:sp>
        <p:nvSpPr>
          <p:cNvPr id="496674" name="Rectangle 34"/>
          <p:cNvSpPr>
            <a:spLocks noChangeArrowheads="1"/>
          </p:cNvSpPr>
          <p:nvPr/>
        </p:nvSpPr>
        <p:spPr bwMode="auto">
          <a:xfrm>
            <a:off x="2627313" y="4149725"/>
            <a:ext cx="1871662" cy="288925"/>
          </a:xfrm>
          <a:prstGeom prst="rect">
            <a:avLst/>
          </a:prstGeom>
          <a:solidFill>
            <a:schemeClr val="bg2"/>
          </a:solidFill>
          <a:ln w="9525">
            <a:noFill/>
            <a:miter lim="800000"/>
            <a:headEnd/>
            <a:tailEnd/>
          </a:ln>
          <a:effectLst/>
        </p:spPr>
        <p:txBody>
          <a:bodyPr/>
          <a:lstStyle/>
          <a:p>
            <a:pPr marL="342900" indent="-342900" algn="ctr">
              <a:lnSpc>
                <a:spcPct val="90000"/>
              </a:lnSpc>
              <a:spcBef>
                <a:spcPct val="20000"/>
              </a:spcBef>
            </a:pPr>
            <a:r>
              <a:rPr lang="de-DE" sz="1200" b="1">
                <a:solidFill>
                  <a:schemeClr val="bg1"/>
                </a:solidFill>
                <a:effectLst>
                  <a:outerShdw blurRad="38100" dist="38100" dir="2700000" algn="tl">
                    <a:srgbClr val="000000"/>
                  </a:outerShdw>
                </a:effectLst>
                <a:latin typeface="Verdana" pitchFamily="34" charset="0"/>
                <a:cs typeface="Arial" pitchFamily="34" charset="0"/>
                <a:sym typeface="Wingdings" pitchFamily="2" charset="2"/>
              </a:rPr>
              <a:t> fast release</a:t>
            </a:r>
            <a:endParaRPr lang="de-DE" sz="1200" b="1" baseline="30000">
              <a:solidFill>
                <a:schemeClr val="bg1"/>
              </a:solidFill>
              <a:effectLst>
                <a:outerShdw blurRad="38100" dist="38100" dir="2700000" algn="tl">
                  <a:srgbClr val="000000"/>
                </a:outerShdw>
              </a:effectLst>
              <a:latin typeface="Verdana" pitchFamily="34" charset="0"/>
              <a:cs typeface="Arial" pitchFamily="34" charset="0"/>
            </a:endParaRPr>
          </a:p>
        </p:txBody>
      </p:sp>
      <p:sp>
        <p:nvSpPr>
          <p:cNvPr id="496675" name="Line 35"/>
          <p:cNvSpPr>
            <a:spLocks noChangeShapeType="1"/>
          </p:cNvSpPr>
          <p:nvPr/>
        </p:nvSpPr>
        <p:spPr bwMode="auto">
          <a:xfrm>
            <a:off x="1619250" y="2708275"/>
            <a:ext cx="0" cy="144463"/>
          </a:xfrm>
          <a:prstGeom prst="line">
            <a:avLst/>
          </a:prstGeom>
          <a:noFill/>
          <a:ln w="28575">
            <a:solidFill>
              <a:schemeClr val="bg1"/>
            </a:solidFill>
            <a:round/>
            <a:headEnd/>
            <a:tailEnd/>
          </a:ln>
          <a:effectLst/>
        </p:spPr>
        <p:txBody>
          <a:bodyPr/>
          <a:lstStyle/>
          <a:p>
            <a:endParaRPr lang="ar-EG"/>
          </a:p>
        </p:txBody>
      </p:sp>
      <p:sp>
        <p:nvSpPr>
          <p:cNvPr id="496676" name="Line 36"/>
          <p:cNvSpPr>
            <a:spLocks noChangeShapeType="1"/>
          </p:cNvSpPr>
          <p:nvPr/>
        </p:nvSpPr>
        <p:spPr bwMode="auto">
          <a:xfrm>
            <a:off x="1619250" y="4437063"/>
            <a:ext cx="0" cy="144462"/>
          </a:xfrm>
          <a:prstGeom prst="line">
            <a:avLst/>
          </a:prstGeom>
          <a:noFill/>
          <a:ln w="28575">
            <a:solidFill>
              <a:schemeClr val="bg1"/>
            </a:solidFill>
            <a:round/>
            <a:headEnd/>
            <a:tailEnd/>
          </a:ln>
          <a:effectLst/>
        </p:spPr>
        <p:txBody>
          <a:bodyPr/>
          <a:lstStyle/>
          <a:p>
            <a:endParaRPr lang="ar-EG"/>
          </a:p>
        </p:txBody>
      </p:sp>
      <p:sp>
        <p:nvSpPr>
          <p:cNvPr id="496677" name="Rectangle 37"/>
          <p:cNvSpPr>
            <a:spLocks noChangeArrowheads="1"/>
          </p:cNvSpPr>
          <p:nvPr/>
        </p:nvSpPr>
        <p:spPr bwMode="auto">
          <a:xfrm>
            <a:off x="2627313" y="4724400"/>
            <a:ext cx="1871662" cy="288925"/>
          </a:xfrm>
          <a:prstGeom prst="rect">
            <a:avLst/>
          </a:prstGeom>
          <a:solidFill>
            <a:schemeClr val="bg2"/>
          </a:solidFill>
          <a:ln w="9525">
            <a:noFill/>
            <a:miter lim="800000"/>
            <a:headEnd/>
            <a:tailEnd/>
          </a:ln>
          <a:effectLst/>
        </p:spPr>
        <p:txBody>
          <a:bodyPr/>
          <a:lstStyle/>
          <a:p>
            <a:pPr marL="342900" indent="-342900" algn="ctr">
              <a:lnSpc>
                <a:spcPct val="90000"/>
              </a:lnSpc>
              <a:spcBef>
                <a:spcPct val="20000"/>
              </a:spcBef>
            </a:pPr>
            <a:r>
              <a:rPr lang="de-DE" sz="1200" b="1">
                <a:solidFill>
                  <a:schemeClr val="bg1"/>
                </a:solidFill>
                <a:effectLst>
                  <a:outerShdw blurRad="38100" dist="38100" dir="2700000" algn="tl">
                    <a:srgbClr val="000000"/>
                  </a:outerShdw>
                </a:effectLst>
                <a:latin typeface="Verdana" pitchFamily="34" charset="0"/>
                <a:cs typeface="Arial" pitchFamily="34" charset="0"/>
                <a:sym typeface="Wingdings" pitchFamily="2" charset="2"/>
              </a:rPr>
              <a:t> daily dosage</a:t>
            </a:r>
            <a:endParaRPr lang="de-DE" sz="1200" b="1" baseline="30000">
              <a:solidFill>
                <a:schemeClr val="bg1"/>
              </a:solidFill>
              <a:effectLst>
                <a:outerShdw blurRad="38100" dist="38100" dir="2700000" algn="tl">
                  <a:srgbClr val="000000"/>
                </a:outerShdw>
              </a:effectLst>
              <a:latin typeface="Verdana" pitchFamily="34" charset="0"/>
              <a:cs typeface="Arial" pitchFamily="34" charset="0"/>
            </a:endParaRPr>
          </a:p>
        </p:txBody>
      </p:sp>
      <p:sp>
        <p:nvSpPr>
          <p:cNvPr id="496678" name="Rectangle 38"/>
          <p:cNvSpPr>
            <a:spLocks noChangeArrowheads="1"/>
          </p:cNvSpPr>
          <p:nvPr/>
        </p:nvSpPr>
        <p:spPr bwMode="auto">
          <a:xfrm>
            <a:off x="6372225" y="5589588"/>
            <a:ext cx="1584325" cy="431800"/>
          </a:xfrm>
          <a:prstGeom prst="rect">
            <a:avLst/>
          </a:prstGeom>
          <a:solidFill>
            <a:srgbClr val="FF6600"/>
          </a:solidFill>
          <a:ln w="9525">
            <a:noFill/>
            <a:miter lim="800000"/>
            <a:headEnd/>
            <a:tailEnd/>
          </a:ln>
          <a:effectLst/>
        </p:spPr>
        <p:txBody>
          <a:bodyPr/>
          <a:lstStyle/>
          <a:p>
            <a:pPr marL="342900" indent="-342900">
              <a:lnSpc>
                <a:spcPct val="90000"/>
              </a:lnSpc>
              <a:spcBef>
                <a:spcPct val="20000"/>
              </a:spcBef>
            </a:pPr>
            <a:r>
              <a:rPr lang="de-DE" sz="1200" b="1">
                <a:solidFill>
                  <a:schemeClr val="bg1"/>
                </a:solidFill>
                <a:latin typeface="Verdana" pitchFamily="34" charset="0"/>
                <a:cs typeface="Arial" pitchFamily="34" charset="0"/>
              </a:rPr>
              <a:t>GI-Side effects,</a:t>
            </a:r>
          </a:p>
          <a:p>
            <a:pPr marL="342900" indent="-342900">
              <a:lnSpc>
                <a:spcPct val="90000"/>
              </a:lnSpc>
              <a:spcBef>
                <a:spcPct val="20000"/>
              </a:spcBef>
            </a:pPr>
            <a:r>
              <a:rPr lang="de-DE" sz="1200" b="1">
                <a:solidFill>
                  <a:schemeClr val="bg1"/>
                </a:solidFill>
                <a:latin typeface="Verdana" pitchFamily="34" charset="0"/>
                <a:cs typeface="Arial" pitchFamily="34" charset="0"/>
              </a:rPr>
              <a:t>Compliance?</a:t>
            </a:r>
            <a:endParaRPr lang="de-DE" sz="1000" b="1">
              <a:solidFill>
                <a:schemeClr val="bg1"/>
              </a:solidFill>
              <a:latin typeface="Verdana" pitchFamily="34" charset="0"/>
              <a:cs typeface="Arial" pitchFamily="34" charset="0"/>
            </a:endParaRPr>
          </a:p>
        </p:txBody>
      </p:sp>
      <p:sp>
        <p:nvSpPr>
          <p:cNvPr id="496679" name="Text Box 39"/>
          <p:cNvSpPr txBox="1">
            <a:spLocks noChangeArrowheads="1"/>
          </p:cNvSpPr>
          <p:nvPr/>
        </p:nvSpPr>
        <p:spPr bwMode="auto">
          <a:xfrm>
            <a:off x="6732588" y="5157788"/>
            <a:ext cx="2087562" cy="274637"/>
          </a:xfrm>
          <a:prstGeom prst="rect">
            <a:avLst/>
          </a:prstGeom>
          <a:solidFill>
            <a:srgbClr val="CCCC00"/>
          </a:solidFill>
          <a:ln w="9525">
            <a:noFill/>
            <a:miter lim="800000"/>
            <a:headEnd/>
            <a:tailEnd/>
          </a:ln>
          <a:effectLst/>
        </p:spPr>
        <p:txBody>
          <a:bodyPr>
            <a:spAutoFit/>
          </a:bodyPr>
          <a:lstStyle/>
          <a:p>
            <a:pPr algn="ctr" rtl="0">
              <a:spcBef>
                <a:spcPct val="50000"/>
              </a:spcBef>
            </a:pPr>
            <a:r>
              <a:rPr lang="de-DE" sz="1200" b="1">
                <a:solidFill>
                  <a:schemeClr val="bg1"/>
                </a:solidFill>
                <a:latin typeface="Verdana" pitchFamily="34" charset="0"/>
                <a:cs typeface="Arial" pitchFamily="34" charset="0"/>
              </a:rPr>
              <a:t>NO</a:t>
            </a:r>
          </a:p>
        </p:txBody>
      </p:sp>
      <p:sp>
        <p:nvSpPr>
          <p:cNvPr id="496680" name="Text Box 40"/>
          <p:cNvSpPr txBox="1">
            <a:spLocks noChangeArrowheads="1"/>
          </p:cNvSpPr>
          <p:nvPr/>
        </p:nvSpPr>
        <p:spPr bwMode="auto">
          <a:xfrm>
            <a:off x="3779838" y="5157788"/>
            <a:ext cx="2052637" cy="274637"/>
          </a:xfrm>
          <a:prstGeom prst="rect">
            <a:avLst/>
          </a:prstGeom>
          <a:solidFill>
            <a:srgbClr val="CCCC00"/>
          </a:solidFill>
          <a:ln w="9525">
            <a:noFill/>
            <a:miter lim="800000"/>
            <a:headEnd/>
            <a:tailEnd/>
          </a:ln>
          <a:effectLst/>
        </p:spPr>
        <p:txBody>
          <a:bodyPr>
            <a:spAutoFit/>
          </a:bodyPr>
          <a:lstStyle/>
          <a:p>
            <a:pPr algn="ctr" rtl="0">
              <a:spcBef>
                <a:spcPct val="50000"/>
              </a:spcBef>
            </a:pPr>
            <a:r>
              <a:rPr lang="de-DE" sz="1200" b="1">
                <a:solidFill>
                  <a:schemeClr val="bg1"/>
                </a:solidFill>
                <a:latin typeface="Verdana" pitchFamily="34" charset="0"/>
                <a:cs typeface="Arial" pitchFamily="34" charset="0"/>
              </a:rPr>
              <a:t>YES</a:t>
            </a:r>
          </a:p>
        </p:txBody>
      </p:sp>
      <p:sp>
        <p:nvSpPr>
          <p:cNvPr id="496681" name="Line 41"/>
          <p:cNvSpPr>
            <a:spLocks noChangeShapeType="1"/>
          </p:cNvSpPr>
          <p:nvPr/>
        </p:nvSpPr>
        <p:spPr bwMode="auto">
          <a:xfrm>
            <a:off x="4716463" y="5013325"/>
            <a:ext cx="3024187" cy="0"/>
          </a:xfrm>
          <a:prstGeom prst="line">
            <a:avLst/>
          </a:prstGeom>
          <a:noFill/>
          <a:ln w="28575">
            <a:solidFill>
              <a:schemeClr val="bg1"/>
            </a:solidFill>
            <a:round/>
            <a:headEnd/>
            <a:tailEnd/>
          </a:ln>
          <a:effectLst/>
        </p:spPr>
        <p:txBody>
          <a:bodyPr/>
          <a:lstStyle/>
          <a:p>
            <a:endParaRPr lang="ar-EG"/>
          </a:p>
        </p:txBody>
      </p:sp>
      <p:sp>
        <p:nvSpPr>
          <p:cNvPr id="496682" name="Line 42"/>
          <p:cNvSpPr>
            <a:spLocks noChangeShapeType="1"/>
          </p:cNvSpPr>
          <p:nvPr/>
        </p:nvSpPr>
        <p:spPr bwMode="auto">
          <a:xfrm>
            <a:off x="4716463" y="5013325"/>
            <a:ext cx="0" cy="144463"/>
          </a:xfrm>
          <a:prstGeom prst="line">
            <a:avLst/>
          </a:prstGeom>
          <a:noFill/>
          <a:ln w="28575">
            <a:solidFill>
              <a:schemeClr val="bg1"/>
            </a:solidFill>
            <a:round/>
            <a:headEnd/>
            <a:tailEnd/>
          </a:ln>
          <a:effectLst/>
        </p:spPr>
        <p:txBody>
          <a:bodyPr/>
          <a:lstStyle/>
          <a:p>
            <a:endParaRPr lang="ar-EG"/>
          </a:p>
        </p:txBody>
      </p:sp>
      <p:sp>
        <p:nvSpPr>
          <p:cNvPr id="496683" name="Line 43"/>
          <p:cNvSpPr>
            <a:spLocks noChangeShapeType="1"/>
          </p:cNvSpPr>
          <p:nvPr/>
        </p:nvSpPr>
        <p:spPr bwMode="auto">
          <a:xfrm>
            <a:off x="7740650" y="5013325"/>
            <a:ext cx="0" cy="144463"/>
          </a:xfrm>
          <a:prstGeom prst="line">
            <a:avLst/>
          </a:prstGeom>
          <a:noFill/>
          <a:ln w="28575">
            <a:solidFill>
              <a:schemeClr val="bg1"/>
            </a:solidFill>
            <a:round/>
            <a:headEnd/>
            <a:tailEnd/>
          </a:ln>
          <a:effectLst/>
        </p:spPr>
        <p:txBody>
          <a:bodyPr/>
          <a:lstStyle/>
          <a:p>
            <a:endParaRPr lang="ar-EG"/>
          </a:p>
        </p:txBody>
      </p:sp>
      <p:sp>
        <p:nvSpPr>
          <p:cNvPr id="496684" name="Text Box 44"/>
          <p:cNvSpPr txBox="1">
            <a:spLocks noChangeArrowheads="1"/>
          </p:cNvSpPr>
          <p:nvPr/>
        </p:nvSpPr>
        <p:spPr bwMode="auto">
          <a:xfrm>
            <a:off x="3779838" y="5589588"/>
            <a:ext cx="2017712" cy="274637"/>
          </a:xfrm>
          <a:prstGeom prst="rect">
            <a:avLst/>
          </a:prstGeom>
          <a:solidFill>
            <a:srgbClr val="FF33CC"/>
          </a:solidFill>
          <a:ln w="9525">
            <a:noFill/>
            <a:miter lim="800000"/>
            <a:headEnd/>
            <a:tailEnd/>
          </a:ln>
          <a:effectLst/>
        </p:spPr>
        <p:txBody>
          <a:bodyPr>
            <a:spAutoFit/>
          </a:bodyPr>
          <a:lstStyle/>
          <a:p>
            <a:pPr algn="ctr" rtl="0">
              <a:spcBef>
                <a:spcPct val="50000"/>
              </a:spcBef>
            </a:pPr>
            <a:r>
              <a:rPr lang="de-DE" sz="1200" b="1">
                <a:solidFill>
                  <a:schemeClr val="bg1"/>
                </a:solidFill>
                <a:latin typeface="Verdana" pitchFamily="34" charset="0"/>
                <a:cs typeface="Arial" pitchFamily="34" charset="0"/>
              </a:rPr>
              <a:t>Monitoring</a:t>
            </a:r>
          </a:p>
        </p:txBody>
      </p:sp>
      <p:sp>
        <p:nvSpPr>
          <p:cNvPr id="496685" name="Line 45"/>
          <p:cNvSpPr>
            <a:spLocks noChangeShapeType="1"/>
          </p:cNvSpPr>
          <p:nvPr/>
        </p:nvSpPr>
        <p:spPr bwMode="auto">
          <a:xfrm>
            <a:off x="4716463" y="5445125"/>
            <a:ext cx="0" cy="144463"/>
          </a:xfrm>
          <a:prstGeom prst="line">
            <a:avLst/>
          </a:prstGeom>
          <a:noFill/>
          <a:ln w="28575">
            <a:solidFill>
              <a:schemeClr val="bg1"/>
            </a:solidFill>
            <a:round/>
            <a:headEnd/>
            <a:tailEnd/>
          </a:ln>
          <a:effectLst/>
        </p:spPr>
        <p:txBody>
          <a:bodyPr/>
          <a:lstStyle/>
          <a:p>
            <a:endParaRPr lang="ar-EG"/>
          </a:p>
        </p:txBody>
      </p:sp>
      <p:sp>
        <p:nvSpPr>
          <p:cNvPr id="496686" name="Line 46"/>
          <p:cNvSpPr>
            <a:spLocks noChangeShapeType="1"/>
          </p:cNvSpPr>
          <p:nvPr/>
        </p:nvSpPr>
        <p:spPr bwMode="auto">
          <a:xfrm>
            <a:off x="7235825" y="5445125"/>
            <a:ext cx="0" cy="144463"/>
          </a:xfrm>
          <a:prstGeom prst="line">
            <a:avLst/>
          </a:prstGeom>
          <a:noFill/>
          <a:ln w="28575">
            <a:solidFill>
              <a:schemeClr val="bg1"/>
            </a:solidFill>
            <a:round/>
            <a:headEnd/>
            <a:tailEnd/>
          </a:ln>
          <a:effectLst/>
        </p:spPr>
        <p:txBody>
          <a:bodyPr/>
          <a:lstStyle/>
          <a:p>
            <a:endParaRPr lang="ar-EG"/>
          </a:p>
        </p:txBody>
      </p:sp>
      <p:sp>
        <p:nvSpPr>
          <p:cNvPr id="496687" name="Text Box 47"/>
          <p:cNvSpPr txBox="1">
            <a:spLocks noChangeArrowheads="1"/>
          </p:cNvSpPr>
          <p:nvPr/>
        </p:nvSpPr>
        <p:spPr bwMode="auto">
          <a:xfrm>
            <a:off x="5003800" y="3500438"/>
            <a:ext cx="2087563" cy="274637"/>
          </a:xfrm>
          <a:prstGeom prst="rect">
            <a:avLst/>
          </a:prstGeom>
          <a:solidFill>
            <a:srgbClr val="CCCC00"/>
          </a:solidFill>
          <a:ln w="9525">
            <a:noFill/>
            <a:miter lim="800000"/>
            <a:headEnd/>
            <a:tailEnd/>
          </a:ln>
          <a:effectLst/>
        </p:spPr>
        <p:txBody>
          <a:bodyPr>
            <a:spAutoFit/>
          </a:bodyPr>
          <a:lstStyle/>
          <a:p>
            <a:pPr algn="ctr" rtl="0">
              <a:spcBef>
                <a:spcPct val="50000"/>
              </a:spcBef>
            </a:pPr>
            <a:r>
              <a:rPr lang="de-DE" sz="1200" b="1">
                <a:solidFill>
                  <a:schemeClr val="bg1"/>
                </a:solidFill>
                <a:latin typeface="Verdana" pitchFamily="34" charset="0"/>
                <a:cs typeface="Arial" pitchFamily="34" charset="0"/>
              </a:rPr>
              <a:t>NO</a:t>
            </a:r>
          </a:p>
        </p:txBody>
      </p:sp>
      <p:sp>
        <p:nvSpPr>
          <p:cNvPr id="496688" name="Line 48"/>
          <p:cNvSpPr>
            <a:spLocks noChangeShapeType="1"/>
          </p:cNvSpPr>
          <p:nvPr/>
        </p:nvSpPr>
        <p:spPr bwMode="auto">
          <a:xfrm>
            <a:off x="6011863" y="3787775"/>
            <a:ext cx="0" cy="144463"/>
          </a:xfrm>
          <a:prstGeom prst="line">
            <a:avLst/>
          </a:prstGeom>
          <a:noFill/>
          <a:ln w="28575">
            <a:solidFill>
              <a:schemeClr val="bg1"/>
            </a:solidFill>
            <a:round/>
            <a:headEnd/>
            <a:tailEnd/>
          </a:ln>
          <a:effectLst/>
        </p:spPr>
        <p:txBody>
          <a:bodyPr/>
          <a:lstStyle/>
          <a:p>
            <a:endParaRPr lang="ar-EG"/>
          </a:p>
        </p:txBody>
      </p:sp>
      <p:sp>
        <p:nvSpPr>
          <p:cNvPr id="496689" name="Rectangle 49"/>
          <p:cNvSpPr>
            <a:spLocks noChangeArrowheads="1"/>
          </p:cNvSpPr>
          <p:nvPr/>
        </p:nvSpPr>
        <p:spPr bwMode="auto">
          <a:xfrm>
            <a:off x="5003800" y="3932238"/>
            <a:ext cx="2087563" cy="433387"/>
          </a:xfrm>
          <a:prstGeom prst="rect">
            <a:avLst/>
          </a:prstGeom>
          <a:solidFill>
            <a:srgbClr val="FF33CC"/>
          </a:solidFill>
          <a:ln w="9525">
            <a:noFill/>
            <a:miter lim="800000"/>
            <a:headEnd/>
            <a:tailEnd/>
          </a:ln>
          <a:effectLst/>
        </p:spPr>
        <p:txBody>
          <a:bodyPr/>
          <a:lstStyle/>
          <a:p>
            <a:pPr marL="342900" indent="-342900" algn="ctr">
              <a:lnSpc>
                <a:spcPct val="90000"/>
              </a:lnSpc>
              <a:spcBef>
                <a:spcPct val="20000"/>
              </a:spcBef>
            </a:pPr>
            <a:r>
              <a:rPr lang="de-DE" sz="1200" b="1">
                <a:solidFill>
                  <a:schemeClr val="bg1"/>
                </a:solidFill>
                <a:latin typeface="Verdana" pitchFamily="34" charset="0"/>
                <a:cs typeface="Arial" pitchFamily="34" charset="0"/>
              </a:rPr>
              <a:t>Intensive Oral iron </a:t>
            </a:r>
          </a:p>
          <a:p>
            <a:pPr marL="342900" indent="-342900" algn="ctr">
              <a:lnSpc>
                <a:spcPct val="90000"/>
              </a:lnSpc>
              <a:spcBef>
                <a:spcPct val="20000"/>
              </a:spcBef>
            </a:pPr>
            <a:r>
              <a:rPr lang="de-DE" sz="1000" b="1">
                <a:solidFill>
                  <a:schemeClr val="bg1"/>
                </a:solidFill>
                <a:latin typeface="Verdana" pitchFamily="34" charset="0"/>
                <a:cs typeface="Arial" pitchFamily="34" charset="0"/>
              </a:rPr>
              <a:t>3-4 x 50 mg Fe(II)/d</a:t>
            </a:r>
          </a:p>
        </p:txBody>
      </p:sp>
      <p:sp>
        <p:nvSpPr>
          <p:cNvPr id="496690" name="Rectangle 50"/>
          <p:cNvSpPr>
            <a:spLocks noChangeArrowheads="1"/>
          </p:cNvSpPr>
          <p:nvPr/>
        </p:nvSpPr>
        <p:spPr bwMode="auto">
          <a:xfrm>
            <a:off x="5003800" y="4508500"/>
            <a:ext cx="2087563" cy="287338"/>
          </a:xfrm>
          <a:prstGeom prst="rect">
            <a:avLst/>
          </a:prstGeom>
          <a:solidFill>
            <a:srgbClr val="FF6600"/>
          </a:solidFill>
          <a:ln w="9525">
            <a:noFill/>
            <a:miter lim="800000"/>
            <a:headEnd/>
            <a:tailEnd/>
          </a:ln>
          <a:effectLst/>
        </p:spPr>
        <p:txBody>
          <a:bodyPr/>
          <a:lstStyle/>
          <a:p>
            <a:pPr marL="342900" indent="-342900" algn="ctr">
              <a:lnSpc>
                <a:spcPct val="90000"/>
              </a:lnSpc>
              <a:spcBef>
                <a:spcPct val="20000"/>
              </a:spcBef>
            </a:pPr>
            <a:r>
              <a:rPr lang="de-DE" sz="1200" b="1">
                <a:solidFill>
                  <a:schemeClr val="bg1"/>
                </a:solidFill>
                <a:latin typeface="Verdana" pitchFamily="34" charset="0"/>
                <a:cs typeface="Arial" pitchFamily="34" charset="0"/>
              </a:rPr>
              <a:t>Adequate response?</a:t>
            </a:r>
          </a:p>
        </p:txBody>
      </p:sp>
      <p:sp>
        <p:nvSpPr>
          <p:cNvPr id="496691" name="Line 51"/>
          <p:cNvSpPr>
            <a:spLocks noChangeShapeType="1"/>
          </p:cNvSpPr>
          <p:nvPr/>
        </p:nvSpPr>
        <p:spPr bwMode="auto">
          <a:xfrm>
            <a:off x="6049963" y="4364038"/>
            <a:ext cx="0" cy="144462"/>
          </a:xfrm>
          <a:prstGeom prst="line">
            <a:avLst/>
          </a:prstGeom>
          <a:noFill/>
          <a:ln w="28575">
            <a:solidFill>
              <a:schemeClr val="bg1"/>
            </a:solidFill>
            <a:round/>
            <a:headEnd/>
            <a:tailEnd/>
          </a:ln>
          <a:effectLst/>
        </p:spPr>
        <p:txBody>
          <a:bodyPr/>
          <a:lstStyle/>
          <a:p>
            <a:endParaRPr lang="ar-EG"/>
          </a:p>
        </p:txBody>
      </p:sp>
      <p:cxnSp>
        <p:nvCxnSpPr>
          <p:cNvPr id="496692" name="AutoShape 52"/>
          <p:cNvCxnSpPr>
            <a:cxnSpLocks noChangeShapeType="1"/>
          </p:cNvCxnSpPr>
          <p:nvPr/>
        </p:nvCxnSpPr>
        <p:spPr bwMode="auto">
          <a:xfrm>
            <a:off x="3851275" y="2420938"/>
            <a:ext cx="2160588" cy="936625"/>
          </a:xfrm>
          <a:prstGeom prst="bentConnector3">
            <a:avLst>
              <a:gd name="adj1" fmla="val 49963"/>
            </a:avLst>
          </a:prstGeom>
          <a:noFill/>
          <a:ln w="28575">
            <a:solidFill>
              <a:schemeClr val="bg1"/>
            </a:solidFill>
            <a:miter lim="800000"/>
            <a:headEnd/>
            <a:tailEnd/>
          </a:ln>
          <a:effectLst/>
        </p:spPr>
      </p:cxnSp>
      <p:sp>
        <p:nvSpPr>
          <p:cNvPr id="496693" name="Line 53"/>
          <p:cNvSpPr>
            <a:spLocks noChangeShapeType="1"/>
          </p:cNvSpPr>
          <p:nvPr/>
        </p:nvSpPr>
        <p:spPr bwMode="auto">
          <a:xfrm>
            <a:off x="3851275" y="2276475"/>
            <a:ext cx="0" cy="144463"/>
          </a:xfrm>
          <a:prstGeom prst="line">
            <a:avLst/>
          </a:prstGeom>
          <a:noFill/>
          <a:ln w="28575">
            <a:solidFill>
              <a:schemeClr val="bg1"/>
            </a:solidFill>
            <a:round/>
            <a:headEnd/>
            <a:tailEnd/>
          </a:ln>
          <a:effectLst/>
        </p:spPr>
        <p:txBody>
          <a:bodyPr/>
          <a:lstStyle/>
          <a:p>
            <a:endParaRPr lang="ar-EG"/>
          </a:p>
        </p:txBody>
      </p:sp>
      <p:sp>
        <p:nvSpPr>
          <p:cNvPr id="496694" name="Line 54"/>
          <p:cNvSpPr>
            <a:spLocks noChangeShapeType="1"/>
          </p:cNvSpPr>
          <p:nvPr/>
        </p:nvSpPr>
        <p:spPr bwMode="auto">
          <a:xfrm>
            <a:off x="6011863" y="3357563"/>
            <a:ext cx="0" cy="144462"/>
          </a:xfrm>
          <a:prstGeom prst="line">
            <a:avLst/>
          </a:prstGeom>
          <a:noFill/>
          <a:ln w="28575">
            <a:solidFill>
              <a:schemeClr val="bg1"/>
            </a:solidFill>
            <a:round/>
            <a:headEnd/>
            <a:tailEnd/>
          </a:ln>
          <a:effectLst/>
        </p:spPr>
        <p:txBody>
          <a:bodyPr/>
          <a:lstStyle/>
          <a:p>
            <a:endParaRPr lang="ar-EG"/>
          </a:p>
        </p:txBody>
      </p:sp>
      <p:sp>
        <p:nvSpPr>
          <p:cNvPr id="496695" name="Line 55"/>
          <p:cNvSpPr>
            <a:spLocks noChangeShapeType="1"/>
          </p:cNvSpPr>
          <p:nvPr/>
        </p:nvSpPr>
        <p:spPr bwMode="auto">
          <a:xfrm>
            <a:off x="6084888" y="4797425"/>
            <a:ext cx="0" cy="215900"/>
          </a:xfrm>
          <a:prstGeom prst="line">
            <a:avLst/>
          </a:prstGeom>
          <a:noFill/>
          <a:ln w="28575">
            <a:solidFill>
              <a:schemeClr val="bg1"/>
            </a:solidFill>
            <a:round/>
            <a:headEnd/>
            <a:tailEnd/>
          </a:ln>
          <a:effectLst/>
        </p:spPr>
        <p:txBody>
          <a:bodyPr/>
          <a:lstStyle/>
          <a:p>
            <a:endParaRPr lang="ar-EG"/>
          </a:p>
        </p:txBody>
      </p:sp>
      <p:sp>
        <p:nvSpPr>
          <p:cNvPr id="496696" name="Text Box 56"/>
          <p:cNvSpPr txBox="1">
            <a:spLocks noChangeArrowheads="1"/>
          </p:cNvSpPr>
          <p:nvPr/>
        </p:nvSpPr>
        <p:spPr bwMode="auto">
          <a:xfrm>
            <a:off x="6372225" y="6165850"/>
            <a:ext cx="2305050" cy="274638"/>
          </a:xfrm>
          <a:prstGeom prst="rect">
            <a:avLst/>
          </a:prstGeom>
          <a:solidFill>
            <a:srgbClr val="FF33CC"/>
          </a:solidFill>
          <a:ln w="9525">
            <a:noFill/>
            <a:miter lim="800000"/>
            <a:headEnd/>
            <a:tailEnd/>
          </a:ln>
          <a:effectLst/>
        </p:spPr>
        <p:txBody>
          <a:bodyPr>
            <a:spAutoFit/>
          </a:bodyPr>
          <a:lstStyle/>
          <a:p>
            <a:pPr algn="ctr" rtl="0">
              <a:spcBef>
                <a:spcPct val="50000"/>
              </a:spcBef>
            </a:pPr>
            <a:r>
              <a:rPr lang="de-DE" sz="1200" b="1">
                <a:solidFill>
                  <a:schemeClr val="bg1"/>
                </a:solidFill>
                <a:latin typeface="Verdana" pitchFamily="34" charset="0"/>
                <a:cs typeface="Arial" pitchFamily="34" charset="0"/>
              </a:rPr>
              <a:t>Change preparation (1x)</a:t>
            </a:r>
          </a:p>
        </p:txBody>
      </p:sp>
      <p:sp>
        <p:nvSpPr>
          <p:cNvPr id="496697" name="Text Box 57"/>
          <p:cNvSpPr txBox="1">
            <a:spLocks noChangeArrowheads="1"/>
          </p:cNvSpPr>
          <p:nvPr/>
        </p:nvSpPr>
        <p:spPr bwMode="auto">
          <a:xfrm>
            <a:off x="3059113" y="6021388"/>
            <a:ext cx="2665412" cy="639762"/>
          </a:xfrm>
          <a:prstGeom prst="rect">
            <a:avLst/>
          </a:prstGeom>
          <a:solidFill>
            <a:srgbClr val="FF33CC"/>
          </a:solidFill>
          <a:ln w="9525">
            <a:noFill/>
            <a:miter lim="800000"/>
            <a:headEnd/>
            <a:tailEnd/>
          </a:ln>
          <a:effectLst/>
        </p:spPr>
        <p:txBody>
          <a:bodyPr>
            <a:spAutoFit/>
          </a:bodyPr>
          <a:lstStyle/>
          <a:p>
            <a:pPr algn="ctr" rtl="0">
              <a:spcBef>
                <a:spcPct val="50000"/>
              </a:spcBef>
            </a:pPr>
            <a:r>
              <a:rPr lang="de-DE" sz="1200" b="1">
                <a:solidFill>
                  <a:schemeClr val="bg1"/>
                </a:solidFill>
                <a:latin typeface="Verdana" pitchFamily="34" charset="0"/>
                <a:cs typeface="Arial" pitchFamily="34" charset="0"/>
              </a:rPr>
              <a:t>In single cases:                      </a:t>
            </a:r>
            <a:r>
              <a:rPr lang="de-DE" sz="1200" b="1">
                <a:solidFill>
                  <a:schemeClr val="bg1"/>
                </a:solidFill>
                <a:latin typeface="Verdana" pitchFamily="34" charset="0"/>
                <a:cs typeface="Arial" pitchFamily="34" charset="0"/>
                <a:sym typeface="Wingdings" pitchFamily="2" charset="2"/>
              </a:rPr>
              <a:t> c</a:t>
            </a:r>
            <a:r>
              <a:rPr lang="de-DE" sz="1200" b="1">
                <a:solidFill>
                  <a:schemeClr val="bg1"/>
                </a:solidFill>
                <a:latin typeface="Verdana" pitchFamily="34" charset="0"/>
                <a:cs typeface="Arial" pitchFamily="34" charset="0"/>
              </a:rPr>
              <a:t>onsider parenteral iron </a:t>
            </a:r>
            <a:r>
              <a:rPr lang="de-DE" sz="1200" b="1">
                <a:solidFill>
                  <a:schemeClr val="bg1"/>
                </a:solidFill>
                <a:latin typeface="Verdana" pitchFamily="34" charset="0"/>
                <a:cs typeface="Arial" pitchFamily="34" charset="0"/>
                <a:sym typeface="Wingdings" pitchFamily="2" charset="2"/>
              </a:rPr>
              <a:t> b</a:t>
            </a:r>
            <a:r>
              <a:rPr lang="de-DE" sz="1200" b="1">
                <a:solidFill>
                  <a:schemeClr val="bg1"/>
                </a:solidFill>
                <a:latin typeface="Verdana" pitchFamily="34" charset="0"/>
                <a:cs typeface="Arial" pitchFamily="34" charset="0"/>
              </a:rPr>
              <a:t>lood transfusions</a:t>
            </a:r>
          </a:p>
        </p:txBody>
      </p:sp>
      <p:sp>
        <p:nvSpPr>
          <p:cNvPr id="496698" name="Line 58"/>
          <p:cNvSpPr>
            <a:spLocks noChangeShapeType="1"/>
          </p:cNvSpPr>
          <p:nvPr/>
        </p:nvSpPr>
        <p:spPr bwMode="auto">
          <a:xfrm>
            <a:off x="7235825" y="6021388"/>
            <a:ext cx="0" cy="142875"/>
          </a:xfrm>
          <a:prstGeom prst="line">
            <a:avLst/>
          </a:prstGeom>
          <a:noFill/>
          <a:ln w="28575">
            <a:solidFill>
              <a:schemeClr val="bg1"/>
            </a:solidFill>
            <a:round/>
            <a:headEnd/>
            <a:tailEnd/>
          </a:ln>
          <a:effectLst/>
        </p:spPr>
        <p:txBody>
          <a:bodyPr/>
          <a:lstStyle/>
          <a:p>
            <a:endParaRPr lang="ar-EG"/>
          </a:p>
        </p:txBody>
      </p:sp>
      <p:sp>
        <p:nvSpPr>
          <p:cNvPr id="496699" name="Line 59"/>
          <p:cNvSpPr>
            <a:spLocks noChangeShapeType="1"/>
          </p:cNvSpPr>
          <p:nvPr/>
        </p:nvSpPr>
        <p:spPr bwMode="auto">
          <a:xfrm flipH="1">
            <a:off x="5724525" y="6308725"/>
            <a:ext cx="647700" cy="0"/>
          </a:xfrm>
          <a:prstGeom prst="line">
            <a:avLst/>
          </a:prstGeom>
          <a:noFill/>
          <a:ln w="28575">
            <a:solidFill>
              <a:schemeClr val="bg1"/>
            </a:solidFill>
            <a:round/>
            <a:headEnd/>
            <a:tailEnd/>
          </a:ln>
          <a:effectLst/>
        </p:spPr>
        <p:txBody>
          <a:bodyPr/>
          <a:lstStyle/>
          <a:p>
            <a:endParaRPr lang="ar-EG"/>
          </a:p>
        </p:txBody>
      </p:sp>
      <p:sp>
        <p:nvSpPr>
          <p:cNvPr id="496700" name="Rectangle 60"/>
          <p:cNvSpPr>
            <a:spLocks noChangeArrowheads="1"/>
          </p:cNvSpPr>
          <p:nvPr/>
        </p:nvSpPr>
        <p:spPr bwMode="auto">
          <a:xfrm>
            <a:off x="7315200" y="3733800"/>
            <a:ext cx="1676400" cy="433388"/>
          </a:xfrm>
          <a:prstGeom prst="rect">
            <a:avLst/>
          </a:prstGeom>
          <a:solidFill>
            <a:srgbClr val="FF3300"/>
          </a:solidFill>
          <a:ln w="9525">
            <a:noFill/>
            <a:miter lim="800000"/>
            <a:headEnd/>
            <a:tailEnd/>
          </a:ln>
          <a:effectLst/>
        </p:spPr>
        <p:txBody>
          <a:bodyPr/>
          <a:lstStyle/>
          <a:p>
            <a:pPr marL="342900" indent="-342900" algn="ctr">
              <a:lnSpc>
                <a:spcPct val="90000"/>
              </a:lnSpc>
              <a:spcBef>
                <a:spcPct val="20000"/>
              </a:spcBef>
            </a:pPr>
            <a:r>
              <a:rPr lang="de-DE" sz="1200" b="1">
                <a:solidFill>
                  <a:schemeClr val="bg1"/>
                </a:solidFill>
                <a:effectLst>
                  <a:outerShdw blurRad="38100" dist="38100" dir="2700000" algn="tl">
                    <a:srgbClr val="000000"/>
                  </a:outerShdw>
                </a:effectLst>
                <a:latin typeface="Verdana" pitchFamily="34" charset="0"/>
                <a:cs typeface="Arial" pitchFamily="34" charset="0"/>
                <a:sym typeface="Wingdings" pitchFamily="2" charset="2"/>
              </a:rPr>
              <a:t> </a:t>
            </a:r>
            <a:r>
              <a:rPr lang="de-DE" sz="1200" b="1">
                <a:solidFill>
                  <a:schemeClr val="bg1"/>
                </a:solidFill>
                <a:effectLst>
                  <a:outerShdw blurRad="38100" dist="38100" dir="2700000" algn="tl">
                    <a:srgbClr val="000000"/>
                  </a:outerShdw>
                </a:effectLst>
                <a:latin typeface="Verdana" pitchFamily="34" charset="0"/>
                <a:cs typeface="Arial" pitchFamily="34" charset="0"/>
              </a:rPr>
              <a:t>Complete GI-Workup!!</a:t>
            </a:r>
            <a:endParaRPr lang="de-DE" sz="1000" b="1">
              <a:solidFill>
                <a:schemeClr val="bg1"/>
              </a:solidFill>
              <a:effectLst>
                <a:outerShdw blurRad="38100" dist="38100" dir="2700000" algn="tl">
                  <a:srgbClr val="000000"/>
                </a:outerShdw>
              </a:effectLst>
              <a:latin typeface="Verdana"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96696"/>
                                        </p:tgtEl>
                                        <p:attrNameLst>
                                          <p:attrName>style.visibility</p:attrName>
                                        </p:attrNameLst>
                                      </p:cBhvr>
                                      <p:to>
                                        <p:strVal val="visible"/>
                                      </p:to>
                                    </p:set>
                                    <p:anim calcmode="lin" valueType="num">
                                      <p:cBhvr additive="base">
                                        <p:cTn id="7" dur="500" fill="hold"/>
                                        <p:tgtEl>
                                          <p:spTgt spid="496696"/>
                                        </p:tgtEl>
                                        <p:attrNameLst>
                                          <p:attrName>ppt_x</p:attrName>
                                        </p:attrNameLst>
                                      </p:cBhvr>
                                      <p:tavLst>
                                        <p:tav tm="0">
                                          <p:val>
                                            <p:strVal val="#ppt_x"/>
                                          </p:val>
                                        </p:tav>
                                        <p:tav tm="100000">
                                          <p:val>
                                            <p:strVal val="#ppt_x"/>
                                          </p:val>
                                        </p:tav>
                                      </p:tavLst>
                                    </p:anim>
                                    <p:anim calcmode="lin" valueType="num">
                                      <p:cBhvr additive="base">
                                        <p:cTn id="8" dur="500" fill="hold"/>
                                        <p:tgtEl>
                                          <p:spTgt spid="49669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96698"/>
                                        </p:tgtEl>
                                        <p:attrNameLst>
                                          <p:attrName>style.visibility</p:attrName>
                                        </p:attrNameLst>
                                      </p:cBhvr>
                                      <p:to>
                                        <p:strVal val="visible"/>
                                      </p:to>
                                    </p:set>
                                    <p:anim calcmode="lin" valueType="num">
                                      <p:cBhvr additive="base">
                                        <p:cTn id="11" dur="500" fill="hold"/>
                                        <p:tgtEl>
                                          <p:spTgt spid="496698"/>
                                        </p:tgtEl>
                                        <p:attrNameLst>
                                          <p:attrName>ppt_x</p:attrName>
                                        </p:attrNameLst>
                                      </p:cBhvr>
                                      <p:tavLst>
                                        <p:tav tm="0">
                                          <p:val>
                                            <p:strVal val="#ppt_x"/>
                                          </p:val>
                                        </p:tav>
                                        <p:tav tm="100000">
                                          <p:val>
                                            <p:strVal val="#ppt_x"/>
                                          </p:val>
                                        </p:tav>
                                      </p:tavLst>
                                    </p:anim>
                                    <p:anim calcmode="lin" valueType="num">
                                      <p:cBhvr additive="base">
                                        <p:cTn id="12" dur="500" fill="hold"/>
                                        <p:tgtEl>
                                          <p:spTgt spid="49669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96697"/>
                                        </p:tgtEl>
                                        <p:attrNameLst>
                                          <p:attrName>style.visibility</p:attrName>
                                        </p:attrNameLst>
                                      </p:cBhvr>
                                      <p:to>
                                        <p:strVal val="visible"/>
                                      </p:to>
                                    </p:set>
                                    <p:anim calcmode="lin" valueType="num">
                                      <p:cBhvr additive="base">
                                        <p:cTn id="17" dur="500" fill="hold"/>
                                        <p:tgtEl>
                                          <p:spTgt spid="496697"/>
                                        </p:tgtEl>
                                        <p:attrNameLst>
                                          <p:attrName>ppt_x</p:attrName>
                                        </p:attrNameLst>
                                      </p:cBhvr>
                                      <p:tavLst>
                                        <p:tav tm="0">
                                          <p:val>
                                            <p:strVal val="#ppt_x"/>
                                          </p:val>
                                        </p:tav>
                                        <p:tav tm="100000">
                                          <p:val>
                                            <p:strVal val="#ppt_x"/>
                                          </p:val>
                                        </p:tav>
                                      </p:tavLst>
                                    </p:anim>
                                    <p:anim calcmode="lin" valueType="num">
                                      <p:cBhvr additive="base">
                                        <p:cTn id="18" dur="500" fill="hold"/>
                                        <p:tgtEl>
                                          <p:spTgt spid="496697"/>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496699"/>
                                        </p:tgtEl>
                                        <p:attrNameLst>
                                          <p:attrName>style.visibility</p:attrName>
                                        </p:attrNameLst>
                                      </p:cBhvr>
                                      <p:to>
                                        <p:strVal val="visible"/>
                                      </p:to>
                                    </p:set>
                                    <p:anim calcmode="lin" valueType="num">
                                      <p:cBhvr additive="base">
                                        <p:cTn id="21" dur="500" fill="hold"/>
                                        <p:tgtEl>
                                          <p:spTgt spid="496699"/>
                                        </p:tgtEl>
                                        <p:attrNameLst>
                                          <p:attrName>ppt_x</p:attrName>
                                        </p:attrNameLst>
                                      </p:cBhvr>
                                      <p:tavLst>
                                        <p:tav tm="0">
                                          <p:val>
                                            <p:strVal val="#ppt_x"/>
                                          </p:val>
                                        </p:tav>
                                        <p:tav tm="100000">
                                          <p:val>
                                            <p:strVal val="#ppt_x"/>
                                          </p:val>
                                        </p:tav>
                                      </p:tavLst>
                                    </p:anim>
                                    <p:anim calcmode="lin" valueType="num">
                                      <p:cBhvr additive="base">
                                        <p:cTn id="22" dur="500" fill="hold"/>
                                        <p:tgtEl>
                                          <p:spTgt spid="49669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6696" grpId="0" animBg="1" autoUpdateAnimBg="0"/>
      <p:bldP spid="496697" grpId="0" animBg="1" autoUpdateAnimBg="0"/>
      <p:bldP spid="496698" grpId="0" animBg="1"/>
      <p:bldP spid="49669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355</Words>
  <Application>Microsoft Office PowerPoint</Application>
  <PresentationFormat>On-screen Show (4:3)</PresentationFormat>
  <Paragraphs>104</Paragraphs>
  <Slides>10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Office Theme</vt:lpstr>
      <vt:lpstr>Designer Zeichnung</vt:lpstr>
      <vt:lpstr>IRON DEFICIENCY ANEMIA</vt:lpstr>
      <vt:lpstr>Slide 2</vt:lpstr>
      <vt:lpstr>Slide 3</vt:lpstr>
      <vt:lpstr>Slide 4</vt:lpstr>
      <vt:lpstr>Slide 5</vt:lpstr>
      <vt:lpstr>Slide 6</vt:lpstr>
      <vt:lpstr>Slide 7</vt:lpstr>
      <vt:lpstr>Slide 8</vt:lpstr>
      <vt:lpstr>MANAGEMENT OF IRON DEFICIENCY IN PATIENTS</vt:lpstr>
      <vt:lpstr>Slide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CiTC</cp:lastModifiedBy>
  <cp:revision>10</cp:revision>
  <dcterms:created xsi:type="dcterms:W3CDTF">2006-08-16T00:00:00Z</dcterms:created>
  <dcterms:modified xsi:type="dcterms:W3CDTF">2009-12-13T17:02:07Z</dcterms:modified>
</cp:coreProperties>
</file>