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9296F9C-9BC3-4006-B946-1DE372FA55D8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462" name="Picture 6" descr="MEDEQ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838200"/>
            <a:ext cx="2362200" cy="4038600"/>
          </a:xfrm>
          <a:prstGeom prst="rect">
            <a:avLst/>
          </a:prstGeom>
          <a:noFill/>
        </p:spPr>
      </p:pic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1752600" y="2743200"/>
            <a:ext cx="5943600" cy="9144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4800" baseline="0" dirty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>Multiple Myeloma</a:t>
            </a:r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3200400" y="5029200"/>
            <a:ext cx="4724400" cy="9906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i="1" baseline="0" dirty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/>
            </a:r>
            <a:br>
              <a:rPr lang="en-US" altLang="ar-SA" sz="2800" i="1" baseline="0" dirty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</a:br>
            <a:r>
              <a:rPr lang="en-US" altLang="ar-SA" sz="2800" i="1" baseline="0" dirty="0" smtClean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>By  Dr </a:t>
            </a:r>
            <a:r>
              <a:rPr lang="en-US" altLang="ar-SA" sz="2800" i="1" baseline="0" dirty="0" err="1" smtClean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>Sameh</a:t>
            </a:r>
            <a:r>
              <a:rPr lang="en-US" altLang="ar-SA" sz="2800" i="1" baseline="0" dirty="0" smtClean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> </a:t>
            </a:r>
            <a:r>
              <a:rPr lang="en-US" altLang="ar-SA" sz="2800" i="1" baseline="0" dirty="0" err="1" smtClean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>Shamaa</a:t>
            </a:r>
            <a:endParaRPr lang="en-US" altLang="ar-SA" sz="2800" i="1" baseline="0" dirty="0">
              <a:solidFill>
                <a:schemeClr val="tx2"/>
              </a:solidFill>
              <a:latin typeface="Arial" pitchFamily="34" charset="0"/>
              <a:cs typeface="Traditional Arabic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2133600" y="914400"/>
            <a:ext cx="4724400" cy="6096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MULTIPLE MYELOMA</a:t>
            </a:r>
            <a:endParaRPr lang="en-US" altLang="ar-SA" sz="1800" baseline="0">
              <a:solidFill>
                <a:schemeClr val="tx2"/>
              </a:solidFill>
              <a:cs typeface="Traditional Arabic" pitchFamily="2" charset="-78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828800"/>
            <a:ext cx="7086600" cy="3562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Lab investigation</a:t>
            </a:r>
            <a:r>
              <a:rPr lang="en-US" altLang="ar-SA" sz="3600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ESR: 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very  high.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Serum protein electrophoresis: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M-band.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Immunofixation or immunoelectrophoresis: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 are confirmatory studies to define M-protein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 heavy and light chain classes.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133600" y="685800"/>
            <a:ext cx="4724400" cy="6096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MULTIPLE MYELOMA</a:t>
            </a:r>
            <a:endParaRPr lang="en-US" altLang="ar-SA" sz="1800" baseline="0">
              <a:solidFill>
                <a:schemeClr val="tx2"/>
              </a:solidFill>
              <a:cs typeface="Traditional Arabic" pitchFamily="2" charset="-78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6934200" cy="4994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Lab investigation</a:t>
            </a:r>
            <a:r>
              <a:rPr lang="en-US" altLang="ar-SA" sz="3600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Serum Ca: 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often   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Serum creatinine: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often   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Anaemia (not obligatory):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300" baseline="0">
                <a:latin typeface="Arial" charset="0"/>
                <a:cs typeface="Traditional Arabic" pitchFamily="2" charset="-78"/>
              </a:rPr>
              <a:t>(rouleaux formation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300" baseline="0">
                <a:latin typeface="Arial" charset="0"/>
                <a:cs typeface="Traditional Arabic" pitchFamily="2" charset="-78"/>
              </a:rPr>
              <a:t>       of RBCs).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In uninvolved immunoglobulins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 +BJP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300" baseline="0">
                <a:latin typeface="Arial" charset="0"/>
                <a:cs typeface="Traditional Arabic" pitchFamily="2" charset="-78"/>
              </a:rPr>
              <a:t>in 24 hr urine collection (monoclonal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300" baseline="0">
                <a:latin typeface="Arial" charset="0"/>
                <a:cs typeface="Traditional Arabic" pitchFamily="2" charset="-78"/>
              </a:rPr>
              <a:t>       light chains).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3505200" y="2057400"/>
            <a:ext cx="0" cy="4572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4572000" y="2819400"/>
            <a:ext cx="0" cy="4572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219200" y="4800600"/>
            <a:ext cx="0" cy="4572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752600" y="1066800"/>
            <a:ext cx="4572000" cy="5334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MULTIPLE MYELOMA</a:t>
            </a:r>
            <a:endParaRPr lang="en-US" altLang="ar-SA" sz="1800" b="0" baseline="0">
              <a:solidFill>
                <a:schemeClr val="tx2"/>
              </a:solidFill>
              <a:cs typeface="Traditional Arabic" pitchFamily="2" charset="-78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838200" y="2209800"/>
            <a:ext cx="7543800" cy="3505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BM PICTURE: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i="1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(Aspirate &amp; Trephine Biopsy)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&gt;10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% myeloma cells..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/>
              <a:t> More </a:t>
            </a:r>
            <a:r>
              <a:rPr lang="en-US" altLang="ar-SA" sz="2800" baseline="0">
                <a:solidFill>
                  <a:schemeClr val="folHlink"/>
                </a:solidFill>
              </a:rPr>
              <a:t>baso</a:t>
            </a:r>
            <a:r>
              <a:rPr lang="en-US" altLang="ar-SA" sz="2800" baseline="0"/>
              <a:t>philic cytoplasm.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/>
              <a:t> Increased mitotic figures or multiple nuclei.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/>
              <a:t> Coarse chromatin.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/>
              <a:t> Plasma cell </a:t>
            </a:r>
            <a:r>
              <a:rPr lang="en-US" altLang="ar-SA" sz="2800" baseline="0">
                <a:solidFill>
                  <a:schemeClr val="folHlink"/>
                </a:solidFill>
              </a:rPr>
              <a:t>nests.</a:t>
            </a:r>
            <a:endParaRPr lang="en-US" altLang="ar-SA" sz="2800" baseline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096000" y="1752600"/>
          <a:ext cx="1870075" cy="2133600"/>
        </p:xfrm>
        <a:graphic>
          <a:graphicData uri="http://schemas.openxmlformats.org/presentationml/2006/ole">
            <p:oleObj spid="_x0000_s19458" name="Clip" r:id="rId3" imgW="1641240" imgH="1765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752600" y="1905000"/>
            <a:ext cx="4953000" cy="3933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Immunophenotyping: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baseline="0">
              <a:solidFill>
                <a:schemeClr val="tx2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CD </a:t>
            </a: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38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+ve.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8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CD </a:t>
            </a: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19, 20, 22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-ve.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8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 Intracytoplasmic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Ig +ve.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8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 s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Ig -ve.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1143000"/>
            <a:ext cx="4572000" cy="5334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MULTIPLE MYELOMA</a:t>
            </a:r>
            <a:endParaRPr lang="en-US" altLang="ar-SA" sz="1800" b="0" baseline="0">
              <a:solidFill>
                <a:schemeClr val="tx2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066800" y="838200"/>
            <a:ext cx="4572000" cy="6096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MULTIPLE MYELOMA</a:t>
            </a:r>
            <a:endParaRPr lang="en-US" altLang="ar-SA" sz="1800" b="0" baseline="0">
              <a:solidFill>
                <a:schemeClr val="tx2"/>
              </a:solidFill>
              <a:cs typeface="Traditional Arabic" pitchFamily="2" charset="-78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4800" y="2017713"/>
            <a:ext cx="7620000" cy="42306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RADIODIAGNOSIS:</a:t>
            </a:r>
            <a:endParaRPr lang="en-US" altLang="ar-SA" sz="2400" baseline="0">
              <a:solidFill>
                <a:schemeClr val="tx2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solidFill>
                <a:srgbClr val="33CC33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rgbClr val="33CC33"/>
                </a:solidFill>
                <a:latin typeface="Arial" charset="0"/>
                <a:cs typeface="Traditional Arabic" pitchFamily="2" charset="-78"/>
              </a:rPr>
              <a:t>Radiological survey of the entire skeleton: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 is mandatory.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rgbClr val="33CC33"/>
                </a:solidFill>
                <a:latin typeface="Arial" charset="0"/>
                <a:cs typeface="Traditional Arabic" pitchFamily="2" charset="-78"/>
              </a:rPr>
              <a:t>MRI: 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is superior to CT for screening the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 vertebral column for osteolytic lesions.</a:t>
            </a:r>
            <a:r>
              <a:rPr lang="en-US" altLang="ar-SA" sz="2400" baseline="0">
                <a:solidFill>
                  <a:srgbClr val="33CC33"/>
                </a:solidFill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rgbClr val="33CC33"/>
                </a:solidFill>
                <a:latin typeface="Arial" charset="0"/>
                <a:cs typeface="Traditional Arabic" pitchFamily="2" charset="-78"/>
              </a:rPr>
              <a:t>Bone scan: 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is not indicated (cold lesions).</a:t>
            </a:r>
            <a:endParaRPr lang="en-US" altLang="ar-SA" sz="2400" baseline="0">
              <a:solidFill>
                <a:srgbClr val="33CC33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solidFill>
                <a:srgbClr val="33CC33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rgbClr val="33CC33"/>
                </a:solidFill>
                <a:latin typeface="Arial" charset="0"/>
                <a:cs typeface="Traditional Arabic" pitchFamily="2" charset="-78"/>
              </a:rPr>
              <a:t>REMEMBER!!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 Iodine-containing contrast media may cause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 acute renal failure in case of paraproteinaemia.</a:t>
            </a:r>
            <a:endParaRPr lang="en-US" altLang="ar-SA" b="0" baseline="0"/>
          </a:p>
        </p:txBody>
      </p:sp>
      <p:pic>
        <p:nvPicPr>
          <p:cNvPr id="18436" name="Picture 7" descr="Myelo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81000"/>
            <a:ext cx="2641600" cy="19558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7" name="Picture 8" descr="illustration"/>
          <p:cNvPicPr>
            <a:picLocks noChangeAspect="1" noChangeArrowheads="1"/>
          </p:cNvPicPr>
          <p:nvPr/>
        </p:nvPicPr>
        <p:blipFill>
          <a:blip r:embed="rId3"/>
          <a:srcRect l="28043" r="15913"/>
          <a:stretch>
            <a:fillRect/>
          </a:stretch>
        </p:blipFill>
        <p:spPr bwMode="auto">
          <a:xfrm>
            <a:off x="7315200" y="2771775"/>
            <a:ext cx="1195388" cy="24860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219200" y="533400"/>
            <a:ext cx="6858000" cy="9445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MM: SWOG Criteria for Diagnosis: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i="1" baseline="0">
                <a:latin typeface="Arial" charset="0"/>
                <a:cs typeface="Traditional Arabic" pitchFamily="2" charset="-78"/>
              </a:rPr>
              <a:t>(At least </a:t>
            </a:r>
            <a:r>
              <a:rPr lang="en-US" altLang="ar-SA" sz="2400" i="1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1 </a:t>
            </a:r>
            <a:r>
              <a:rPr lang="en-US" altLang="ar-SA" sz="2400" i="1" baseline="0">
                <a:latin typeface="Arial" charset="0"/>
                <a:cs typeface="Traditional Arabic" pitchFamily="2" charset="-78"/>
              </a:rPr>
              <a:t>major + </a:t>
            </a:r>
            <a:r>
              <a:rPr lang="en-US" altLang="ar-SA" sz="2400" i="1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1</a:t>
            </a:r>
            <a:r>
              <a:rPr lang="en-US" altLang="ar-SA" sz="2400" i="1" baseline="0">
                <a:latin typeface="Arial" charset="0"/>
                <a:cs typeface="Traditional Arabic" pitchFamily="2" charset="-78"/>
              </a:rPr>
              <a:t> minor </a:t>
            </a:r>
            <a:r>
              <a:rPr lang="en-US" altLang="ar-SA" sz="2400" i="1" u="sng" baseline="0">
                <a:latin typeface="Arial" charset="0"/>
                <a:cs typeface="Traditional Arabic" pitchFamily="2" charset="-78"/>
              </a:rPr>
              <a:t>or</a:t>
            </a:r>
            <a:r>
              <a:rPr lang="en-US" altLang="ar-SA" sz="2400" i="1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400" i="1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3</a:t>
            </a:r>
            <a:r>
              <a:rPr lang="en-US" altLang="ar-SA" sz="2400" i="1" baseline="0">
                <a:latin typeface="Arial" charset="0"/>
                <a:cs typeface="Traditional Arabic" pitchFamily="2" charset="-78"/>
              </a:rPr>
              <a:t> minors)</a:t>
            </a:r>
            <a:endParaRPr lang="en-US" altLang="ar-SA" sz="2400" baseline="0">
              <a:solidFill>
                <a:schemeClr val="tx2"/>
              </a:solidFill>
              <a:latin typeface="Arial" charset="0"/>
              <a:cs typeface="Traditional Arabic" pitchFamily="2" charset="-78"/>
            </a:endParaRPr>
          </a:p>
        </p:txBody>
      </p:sp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381000" y="1828800"/>
            <a:ext cx="5410200" cy="2324100"/>
          </a:xfrm>
          <a:prstGeom prst="rect">
            <a:avLst/>
          </a:prstGeom>
          <a:solidFill>
            <a:srgbClr val="000020"/>
          </a:solidFill>
          <a:ln w="38100" cap="sq" cmpd="dbl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solidFill>
                  <a:srgbClr val="33CC33"/>
                </a:solidFill>
                <a:latin typeface="Arial" charset="0"/>
                <a:cs typeface="Traditional Arabic" pitchFamily="2" charset="-78"/>
              </a:rPr>
              <a:t>Major Criteria: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(1) Plasmacytoma on tissue biopsy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(2) Marrow plasmacytosis </a:t>
            </a:r>
            <a:r>
              <a:rPr lang="en-US" altLang="ar-SA" sz="2000" u="sng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&gt;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30 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%.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(3) Monoclonal protein: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	Ig G &gt;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3.5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g / dl.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	Ig A &gt;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2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g / dl.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	BJP </a:t>
            </a:r>
            <a:r>
              <a:rPr lang="en-US" altLang="ar-SA" sz="2000" u="sng" baseline="0">
                <a:latin typeface="Arial" charset="0"/>
                <a:cs typeface="Traditional Arabic" pitchFamily="2" charset="-78"/>
              </a:rPr>
              <a:t>&gt;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1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g / 24 hr.</a:t>
            </a:r>
            <a:endParaRPr lang="en-US" altLang="ar-SA" sz="2000" baseline="0">
              <a:solidFill>
                <a:schemeClr val="tx2"/>
              </a:solidFill>
              <a:latin typeface="Arial" charset="0"/>
              <a:cs typeface="Traditional Arabic" pitchFamily="2" charset="-78"/>
            </a:endParaRP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4038600" y="3352800"/>
            <a:ext cx="4648200" cy="2933700"/>
          </a:xfrm>
          <a:prstGeom prst="rect">
            <a:avLst/>
          </a:prstGeom>
          <a:solidFill>
            <a:srgbClr val="003300"/>
          </a:solidFill>
          <a:ln w="38100" cap="sq" cmpd="dbl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solidFill>
                  <a:srgbClr val="33CC33"/>
                </a:solidFill>
                <a:latin typeface="Arial" charset="0"/>
                <a:cs typeface="Traditional Arabic" pitchFamily="2" charset="-78"/>
              </a:rPr>
              <a:t>Minor Criteria: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(1) Marrow plasmacytosis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10-29 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%.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(2) Monoclonal protein present but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    less than the above levels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(3)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Lytic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bone lesions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(4) Decrease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in uninvolved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Ig: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	Ig M &lt;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50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mg / dl.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	Ig A &lt;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100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mg / dl.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 baseline="0">
                <a:latin typeface="Arial" charset="0"/>
                <a:cs typeface="Traditional Arabic" pitchFamily="2" charset="-78"/>
              </a:rPr>
              <a:t>	Ig G &lt; </a:t>
            </a:r>
            <a:r>
              <a:rPr lang="en-US" altLang="ar-SA" sz="20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600</a:t>
            </a:r>
            <a:r>
              <a:rPr lang="en-US" altLang="ar-SA" sz="2000" baseline="0">
                <a:latin typeface="Arial" charset="0"/>
                <a:cs typeface="Traditional Arabic" pitchFamily="2" charset="-78"/>
              </a:rPr>
              <a:t> mg / dl.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026"/>
          <p:cNvSpPr txBox="1">
            <a:spLocks noChangeArrowheads="1"/>
          </p:cNvSpPr>
          <p:nvPr/>
        </p:nvSpPr>
        <p:spPr bwMode="auto">
          <a:xfrm>
            <a:off x="1219200" y="1981200"/>
            <a:ext cx="7162800" cy="3629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u="sng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Prognostic Factors</a:t>
            </a:r>
            <a:endParaRPr lang="en-US" altLang="ar-SA" sz="2800" u="sng" baseline="0">
              <a:solidFill>
                <a:schemeClr val="tx2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800" u="sng" baseline="0">
              <a:solidFill>
                <a:schemeClr val="tx2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latin typeface="Arial" charset="0"/>
                <a:cs typeface="Traditional Arabic" pitchFamily="2" charset="-78"/>
              </a:rPr>
              <a:t>  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(1) Staging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 (2) </a:t>
            </a:r>
            <a:r>
              <a:rPr lang="en-US" altLang="ar-SA" sz="2800" baseline="0">
                <a:latin typeface="Arial" charset="0"/>
                <a:cs typeface="Traditional Arabic" pitchFamily="2" charset="-78"/>
                <a:sym typeface="Symbol" pitchFamily="18" charset="2"/>
              </a:rPr>
              <a:t>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-2 microglobulin most significant)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 (3) CRP (reflect IL-6 activity)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 (4) PCLI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 (5) Cytogenetics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 (6) LDH</a:t>
            </a:r>
          </a:p>
        </p:txBody>
      </p:sp>
      <p:sp>
        <p:nvSpPr>
          <p:cNvPr id="20483" name="Rectangle 1027"/>
          <p:cNvSpPr>
            <a:spLocks noChangeArrowheads="1"/>
          </p:cNvSpPr>
          <p:nvPr/>
        </p:nvSpPr>
        <p:spPr bwMode="auto">
          <a:xfrm>
            <a:off x="2514600" y="990600"/>
            <a:ext cx="4495800" cy="5334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tIns="137160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MULTIPLE MYELOMA</a:t>
            </a:r>
            <a:endParaRPr lang="en-US" altLang="ar-SA" baseline="0">
              <a:solidFill>
                <a:schemeClr val="tx2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2209800" y="762000"/>
            <a:ext cx="5257800" cy="6858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MM: Prognostic Factors 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7010400" y="1828800"/>
            <a:ext cx="1143000" cy="976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  <a:sym typeface="Symbol" pitchFamily="18" charset="2"/>
              </a:rPr>
              <a:t>M.S. </a:t>
            </a:r>
            <a:r>
              <a:rPr lang="en-US" altLang="ar-SA" sz="3000" baseline="0">
                <a:latin typeface="Arial" charset="0"/>
                <a:cs typeface="Traditional Arabic" pitchFamily="2" charset="-78"/>
                <a:sym typeface="Symbol" pitchFamily="18" charset="2"/>
              </a:rPr>
              <a:t>(mo)</a:t>
            </a:r>
            <a:endParaRPr lang="en-US" altLang="ar-SA" sz="3000" baseline="0">
              <a:latin typeface="Arial" charset="0"/>
              <a:cs typeface="Traditional Arabic" pitchFamily="2" charset="-78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200400" y="3352800"/>
            <a:ext cx="2438400" cy="22875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u="sng" baseline="0">
                <a:latin typeface="Arial" charset="0"/>
                <a:cs typeface="Traditional Arabic" pitchFamily="2" charset="-78"/>
              </a:rPr>
              <a:t>Both</a:t>
            </a:r>
            <a:endParaRPr lang="en-US" altLang="ar-SA" sz="28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latin typeface="Arial" charset="0"/>
                <a:cs typeface="Traditional Arabic" pitchFamily="2" charset="-78"/>
                <a:sym typeface="Symbol" pitchFamily="18" charset="2"/>
              </a:rPr>
              <a:t>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2M </a:t>
            </a:r>
            <a:r>
              <a:rPr lang="en-US" altLang="ar-SA" sz="2800" u="sng" baseline="0">
                <a:latin typeface="Arial" charset="0"/>
                <a:cs typeface="Traditional Arabic" pitchFamily="2" charset="-78"/>
              </a:rPr>
              <a:t>or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800" baseline="0">
                <a:latin typeface="Arial" charset="0"/>
                <a:cs typeface="Traditional Arabic" pitchFamily="2" charset="-78"/>
                <a:sym typeface="Symbol" pitchFamily="18" charset="2"/>
              </a:rPr>
              <a:t>CRP</a:t>
            </a:r>
            <a:endParaRPr lang="en-US" altLang="ar-SA" sz="28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8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u="sng" baseline="0">
                <a:latin typeface="Arial" charset="0"/>
                <a:cs typeface="Traditional Arabic" pitchFamily="2" charset="-78"/>
              </a:rPr>
              <a:t>Both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5791200" y="3276600"/>
            <a:ext cx="762000" cy="2378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000" baseline="0">
                <a:latin typeface="Arial" charset="0"/>
                <a:cs typeface="Traditional Arabic" pitchFamily="2" charset="-78"/>
              </a:rPr>
              <a:t>&lt; 6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30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000" baseline="0">
                <a:latin typeface="Arial" charset="0"/>
                <a:cs typeface="Traditional Arabic" pitchFamily="2" charset="-78"/>
              </a:rPr>
              <a:t>&lt; 6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30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000" u="sng" baseline="0">
                <a:latin typeface="Arial" charset="0"/>
                <a:cs typeface="Traditional Arabic" pitchFamily="2" charset="-78"/>
              </a:rPr>
              <a:t>&gt;</a:t>
            </a:r>
            <a:r>
              <a:rPr lang="en-US" altLang="ar-SA" sz="3000" baseline="0">
                <a:latin typeface="Arial" charset="0"/>
                <a:cs typeface="Traditional Arabic" pitchFamily="2" charset="-78"/>
              </a:rPr>
              <a:t> 6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3048000" y="1981200"/>
            <a:ext cx="23622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folHlink"/>
                </a:solidFill>
                <a:latin typeface="Arial" charset="0"/>
                <a:cs typeface="Traditional Arabic" pitchFamily="2" charset="-78"/>
                <a:sym typeface="Symbol" pitchFamily="18" charset="2"/>
              </a:rPr>
              <a:t></a:t>
            </a:r>
            <a:r>
              <a:rPr lang="en-US" altLang="ar-SA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2M</a:t>
            </a: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 </a:t>
            </a:r>
            <a:r>
              <a:rPr lang="en-US" altLang="ar-SA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&amp;</a:t>
            </a:r>
            <a:r>
              <a:rPr lang="en-US" altLang="ar-SA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 </a:t>
            </a:r>
            <a:r>
              <a:rPr lang="en-US" altLang="ar-SA" baseline="0">
                <a:solidFill>
                  <a:schemeClr val="folHlink"/>
                </a:solidFill>
                <a:latin typeface="Arial" charset="0"/>
                <a:cs typeface="Traditional Arabic" pitchFamily="2" charset="-78"/>
                <a:sym typeface="Symbol" pitchFamily="18" charset="2"/>
              </a:rPr>
              <a:t>CRP</a:t>
            </a:r>
            <a:endParaRPr lang="en-US" altLang="ar-SA" baseline="0">
              <a:solidFill>
                <a:schemeClr val="folHlink"/>
              </a:solidFill>
              <a:latin typeface="Arial" charset="0"/>
              <a:cs typeface="Traditional Arabic" pitchFamily="2" charset="-78"/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7162800" y="3276600"/>
            <a:ext cx="762000" cy="2378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000" baseline="0">
                <a:latin typeface="Arial" charset="0"/>
                <a:cs typeface="Traditional Arabic" pitchFamily="2" charset="-78"/>
              </a:rPr>
              <a:t>54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ar-SA" sz="3000" baseline="0">
              <a:latin typeface="Arial" charset="0"/>
              <a:cs typeface="Traditional Arabic" pitchFamily="2" charset="-78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000" baseline="0">
                <a:latin typeface="Arial" charset="0"/>
                <a:cs typeface="Traditional Arabic" pitchFamily="2" charset="-78"/>
              </a:rPr>
              <a:t>27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ar-SA" sz="3000" baseline="0">
              <a:latin typeface="Arial" charset="0"/>
              <a:cs typeface="Traditional Arabic" pitchFamily="2" charset="-78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000" baseline="0">
                <a:latin typeface="Arial" charset="0"/>
                <a:cs typeface="Traditional Arabic" pitchFamily="2" charset="-78"/>
              </a:rPr>
              <a:t>6</a:t>
            </a:r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5486400" y="1828800"/>
            <a:ext cx="1447800" cy="976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  <a:sym typeface="Symbol" pitchFamily="18" charset="2"/>
              </a:rPr>
              <a:t>Level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000" baseline="0">
                <a:latin typeface="Arial" charset="0"/>
                <a:cs typeface="Traditional Arabic" pitchFamily="2" charset="-78"/>
              </a:rPr>
              <a:t>(mg/l)</a:t>
            </a:r>
            <a:endParaRPr lang="en-US" altLang="ar-SA" sz="2800" baseline="0">
              <a:solidFill>
                <a:schemeClr val="folHlink"/>
              </a:solidFill>
              <a:latin typeface="Arial" charset="0"/>
              <a:cs typeface="Traditional Arabic" pitchFamily="2" charset="-78"/>
            </a:endParaRPr>
          </a:p>
        </p:txBody>
      </p:sp>
      <p:sp>
        <p:nvSpPr>
          <p:cNvPr id="21513" name="Text Box 11"/>
          <p:cNvSpPr txBox="1">
            <a:spLocks noChangeArrowheads="1"/>
          </p:cNvSpPr>
          <p:nvPr/>
        </p:nvSpPr>
        <p:spPr bwMode="auto">
          <a:xfrm>
            <a:off x="914400" y="1752600"/>
            <a:ext cx="14478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folHlink"/>
                </a:solidFill>
                <a:latin typeface="Arial" charset="0"/>
                <a:cs typeface="Traditional Arabic" pitchFamily="2" charset="-78"/>
                <a:sym typeface="Symbol" pitchFamily="18" charset="2"/>
              </a:rPr>
              <a:t>Risk Group</a:t>
            </a:r>
            <a:endParaRPr lang="en-US" altLang="ar-SA" baseline="0">
              <a:solidFill>
                <a:schemeClr val="folHlink"/>
              </a:solidFill>
              <a:latin typeface="Arial" charset="0"/>
              <a:cs typeface="Traditional Arabic" pitchFamily="2" charset="-78"/>
            </a:endParaRPr>
          </a:p>
        </p:txBody>
      </p:sp>
      <p:sp>
        <p:nvSpPr>
          <p:cNvPr id="21514" name="Text Box 12"/>
          <p:cNvSpPr txBox="1">
            <a:spLocks noChangeArrowheads="1"/>
          </p:cNvSpPr>
          <p:nvPr/>
        </p:nvSpPr>
        <p:spPr bwMode="auto">
          <a:xfrm>
            <a:off x="838200" y="3352800"/>
            <a:ext cx="2438400" cy="2227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Low-risk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Intermediate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800" baseline="0">
              <a:solidFill>
                <a:schemeClr val="folHlink"/>
              </a:solidFill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High-risk</a:t>
            </a:r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>
            <a:off x="914400" y="3048000"/>
            <a:ext cx="7315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1516" name="Line 14"/>
          <p:cNvSpPr>
            <a:spLocks noChangeShapeType="1"/>
          </p:cNvSpPr>
          <p:nvPr/>
        </p:nvSpPr>
        <p:spPr bwMode="auto">
          <a:xfrm>
            <a:off x="914400" y="3962400"/>
            <a:ext cx="7315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>
            <a:off x="914400" y="4876800"/>
            <a:ext cx="7315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1518" name="Line 16"/>
          <p:cNvSpPr>
            <a:spLocks noChangeShapeType="1"/>
          </p:cNvSpPr>
          <p:nvPr/>
        </p:nvSpPr>
        <p:spPr bwMode="auto">
          <a:xfrm>
            <a:off x="914400" y="5791200"/>
            <a:ext cx="7315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1519" name="Line 17"/>
          <p:cNvSpPr>
            <a:spLocks noChangeShapeType="1"/>
          </p:cNvSpPr>
          <p:nvPr/>
        </p:nvSpPr>
        <p:spPr bwMode="auto">
          <a:xfrm>
            <a:off x="914400" y="1752600"/>
            <a:ext cx="7315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524000" y="914400"/>
            <a:ext cx="5943600" cy="6096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600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MM: Prognostic Factors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38200" y="1600200"/>
            <a:ext cx="3352800" cy="60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  <a:sym typeface="Symbol" pitchFamily="18" charset="2"/>
              </a:rPr>
              <a:t>Cytogenetics</a:t>
            </a:r>
            <a:r>
              <a:rPr lang="en-US" altLang="ar-SA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:</a:t>
            </a:r>
            <a:endParaRPr lang="en-US" altLang="ar-SA" baseline="0">
              <a:latin typeface="Arial" charset="0"/>
              <a:cs typeface="Traditional Arabic" pitchFamily="2" charset="-78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38200" y="2362200"/>
            <a:ext cx="7467600" cy="3378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Cytogenetics abnormalities occur in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80-90%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of patients.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FISH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is the best technique to discover them.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Del 13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(partial or complete) &amp;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t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involving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11q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are associated with poor prognosis in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ABMT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patients only.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 Hypodiploidy</a:t>
            </a:r>
            <a:r>
              <a:rPr lang="en-US" altLang="ar-SA" sz="2300" baseline="0">
                <a:latin typeface="Arial" charset="0"/>
                <a:cs typeface="Traditional Arabic" pitchFamily="2" charset="-78"/>
              </a:rPr>
              <a:t>  is associated with drug resistance.</a:t>
            </a:r>
            <a:endParaRPr lang="en-US" altLang="ar-SA" sz="2400" baseline="0">
              <a:latin typeface="Arial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Any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abnormal karyotype leads to </a:t>
            </a:r>
            <a:r>
              <a:rPr lang="en-US" altLang="ar-SA" sz="2400" baseline="0">
                <a:solidFill>
                  <a:schemeClr val="folHlink"/>
                </a:solidFill>
                <a:latin typeface="Arial" charset="0"/>
                <a:cs typeface="Traditional Arabic" pitchFamily="2" charset="-78"/>
              </a:rPr>
              <a:t>inferior</a:t>
            </a:r>
            <a:r>
              <a:rPr lang="en-US" altLang="ar-SA" sz="2400" baseline="0">
                <a:latin typeface="Arial" charset="0"/>
                <a:cs typeface="Traditional Arabic" pitchFamily="2" charset="-78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charset="0"/>
                <a:cs typeface="Traditional Arabic" pitchFamily="2" charset="-78"/>
              </a:rPr>
              <a:t>     outcome with standard therapy.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1143000" y="304800"/>
            <a:ext cx="65278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4400" b="0" baseline="0">
                <a:solidFill>
                  <a:schemeClr val="tx2"/>
                </a:solidFill>
                <a:latin typeface="Arial" charset="0"/>
                <a:cs typeface="Arial" charset="0"/>
              </a:rPr>
              <a:t>MM Treatment Options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5334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buClrTx/>
              <a:buSzTx/>
              <a:buFontTx/>
              <a:buChar char="•"/>
            </a:pPr>
            <a:r>
              <a:rPr lang="en-GB" sz="2400" b="0" baseline="0">
                <a:latin typeface="Arial" charset="0"/>
                <a:cs typeface="Arial" charset="0"/>
              </a:rPr>
              <a:t>Chemotherapy</a:t>
            </a:r>
          </a:p>
          <a:p>
            <a:pPr marL="342900" indent="-342900">
              <a:lnSpc>
                <a:spcPct val="80000"/>
              </a:lnSpc>
              <a:buClrTx/>
              <a:buSzTx/>
              <a:buFontTx/>
              <a:buChar char="•"/>
            </a:pPr>
            <a:r>
              <a:rPr lang="en-GB" sz="2400" b="0" baseline="0">
                <a:latin typeface="Arial" charset="0"/>
                <a:cs typeface="Arial" charset="0"/>
              </a:rPr>
              <a:t>High dose-therapy with transplant</a:t>
            </a:r>
          </a:p>
          <a:p>
            <a:pPr marL="342900" indent="-342900">
              <a:lnSpc>
                <a:spcPct val="80000"/>
              </a:lnSpc>
              <a:buClrTx/>
              <a:buSzTx/>
              <a:buFontTx/>
              <a:buChar char="•"/>
            </a:pPr>
            <a:r>
              <a:rPr lang="en-GB" sz="2400" b="0" baseline="0">
                <a:latin typeface="Arial" charset="0"/>
                <a:cs typeface="Arial" charset="0"/>
              </a:rPr>
              <a:t>Radiation</a:t>
            </a:r>
          </a:p>
          <a:p>
            <a:pPr marL="342900" indent="-342900">
              <a:lnSpc>
                <a:spcPct val="80000"/>
              </a:lnSpc>
              <a:buClrTx/>
              <a:buSzTx/>
              <a:buFontTx/>
              <a:buChar char="•"/>
            </a:pPr>
            <a:r>
              <a:rPr lang="en-GB" sz="2400" b="0" baseline="0">
                <a:latin typeface="Arial" charset="0"/>
                <a:cs typeface="Arial" charset="0"/>
              </a:rPr>
              <a:t>Maintenance therapy (e.g. alpha interferon, prednisone)</a:t>
            </a:r>
          </a:p>
          <a:p>
            <a:pPr marL="342900" indent="-342900">
              <a:lnSpc>
                <a:spcPct val="80000"/>
              </a:lnSpc>
              <a:buClrTx/>
              <a:buSzTx/>
              <a:buFontTx/>
              <a:buChar char="•"/>
            </a:pPr>
            <a:r>
              <a:rPr lang="en-GB" sz="2400" b="0" baseline="0">
                <a:latin typeface="Arial" charset="0"/>
                <a:cs typeface="Arial" charset="0"/>
              </a:rPr>
              <a:t>Supportive care for</a:t>
            </a:r>
          </a:p>
          <a:p>
            <a:pPr marL="742950" lvl="1" indent="-285750">
              <a:lnSpc>
                <a:spcPct val="80000"/>
              </a:lnSpc>
              <a:buClrTx/>
              <a:buSzTx/>
              <a:buFontTx/>
              <a:buChar char="–"/>
            </a:pPr>
            <a:r>
              <a:rPr lang="en-GB" sz="2400" b="0" baseline="0">
                <a:latin typeface="Arial" charset="0"/>
                <a:cs typeface="Arial" charset="0"/>
              </a:rPr>
              <a:t>Anaemia</a:t>
            </a:r>
          </a:p>
          <a:p>
            <a:pPr marL="742950" lvl="1" indent="-285750">
              <a:lnSpc>
                <a:spcPct val="80000"/>
              </a:lnSpc>
              <a:buClrTx/>
              <a:buSzTx/>
              <a:buFontTx/>
              <a:buChar char="–"/>
            </a:pPr>
            <a:r>
              <a:rPr lang="en-GB" sz="2400" b="0" baseline="0">
                <a:latin typeface="Arial" charset="0"/>
                <a:cs typeface="Arial" charset="0"/>
              </a:rPr>
              <a:t>Pain</a:t>
            </a:r>
          </a:p>
          <a:p>
            <a:pPr marL="742950" lvl="1" indent="-285750">
              <a:lnSpc>
                <a:spcPct val="80000"/>
              </a:lnSpc>
              <a:buClrTx/>
              <a:buSzTx/>
              <a:buFontTx/>
              <a:buChar char="–"/>
            </a:pPr>
            <a:r>
              <a:rPr lang="en-GB" sz="2400" b="0" baseline="0">
                <a:latin typeface="Arial" charset="0"/>
                <a:cs typeface="Arial" charset="0"/>
              </a:rPr>
              <a:t>Bone disease (Bisphosphonates)</a:t>
            </a:r>
          </a:p>
          <a:p>
            <a:pPr marL="742950" lvl="1" indent="-285750">
              <a:lnSpc>
                <a:spcPct val="80000"/>
              </a:lnSpc>
              <a:buClrTx/>
              <a:buSzTx/>
              <a:buFontTx/>
              <a:buChar char="–"/>
            </a:pPr>
            <a:r>
              <a:rPr lang="en-GB" sz="2400" b="0" baseline="0">
                <a:latin typeface="Arial" charset="0"/>
                <a:cs typeface="Arial" charset="0"/>
              </a:rPr>
              <a:t>Hypercalcemia</a:t>
            </a:r>
          </a:p>
          <a:p>
            <a:pPr marL="742950" lvl="1" indent="-285750">
              <a:lnSpc>
                <a:spcPct val="80000"/>
              </a:lnSpc>
              <a:buClrTx/>
              <a:buSzTx/>
              <a:buFontTx/>
              <a:buChar char="–"/>
            </a:pPr>
            <a:r>
              <a:rPr lang="en-GB" sz="2400" b="0" baseline="0">
                <a:latin typeface="Arial" charset="0"/>
                <a:cs typeface="Arial" charset="0"/>
              </a:rPr>
              <a:t>Antibiotics</a:t>
            </a:r>
          </a:p>
          <a:p>
            <a:pPr marL="742950" lvl="1" indent="-285750">
              <a:lnSpc>
                <a:spcPct val="80000"/>
              </a:lnSpc>
              <a:buClrTx/>
              <a:buSzTx/>
              <a:buFontTx/>
              <a:buChar char="–"/>
            </a:pPr>
            <a:r>
              <a:rPr lang="en-GB" sz="2400" b="0" baseline="0">
                <a:latin typeface="Arial" charset="0"/>
                <a:cs typeface="Arial" charset="0"/>
              </a:rPr>
              <a:t>Emergency care (e.g. dialysis, plasmapheresis, surgery)</a:t>
            </a:r>
          </a:p>
          <a:p>
            <a:pPr marL="342900" indent="-342900">
              <a:lnSpc>
                <a:spcPct val="80000"/>
              </a:lnSpc>
              <a:buClrTx/>
              <a:buSzTx/>
              <a:buFontTx/>
              <a:buChar char="•"/>
            </a:pPr>
            <a:r>
              <a:rPr lang="en-GB" sz="2400" b="0" baseline="0">
                <a:latin typeface="Arial" charset="0"/>
                <a:cs typeface="Arial" charset="0"/>
              </a:rPr>
              <a:t>Management of drug-resistant or refractory disease</a:t>
            </a:r>
          </a:p>
          <a:p>
            <a:pPr marL="342900" indent="-342900">
              <a:lnSpc>
                <a:spcPct val="80000"/>
              </a:lnSpc>
              <a:buClrTx/>
              <a:buSzTx/>
              <a:buFontTx/>
              <a:buChar char="•"/>
            </a:pPr>
            <a:r>
              <a:rPr lang="en-GB" sz="2400" b="0" baseline="0">
                <a:latin typeface="Arial" charset="0"/>
                <a:cs typeface="Arial" charset="0"/>
              </a:rPr>
              <a:t>New and emerging treatments</a:t>
            </a:r>
            <a:endParaRPr lang="en-GB" sz="2800" baseline="0">
              <a:latin typeface="Arial" charset="0"/>
              <a:cs typeface="Arial" charset="0"/>
            </a:endParaRP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4211638" y="6453188"/>
            <a:ext cx="4932362" cy="4048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2667000" y="1143000"/>
            <a:ext cx="3886200" cy="6096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>Multiple Myeloma</a:t>
            </a:r>
            <a:endParaRPr lang="en-US" altLang="ar-SA" sz="1800" b="0" baseline="0">
              <a:solidFill>
                <a:schemeClr val="tx2"/>
              </a:solidFill>
              <a:cs typeface="Traditional Arabic" pitchFamily="2" charset="-78"/>
            </a:endParaRPr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1143000" y="2209800"/>
            <a:ext cx="6934200" cy="3500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baseline="0">
                <a:solidFill>
                  <a:schemeClr val="tx2"/>
                </a:solidFill>
                <a:latin typeface="Arial" pitchFamily="34" charset="0"/>
                <a:cs typeface="Traditional Arabic" pitchFamily="2" charset="-78"/>
              </a:rPr>
              <a:t>Epidemiology:</a:t>
            </a:r>
            <a:endParaRPr lang="en-US" altLang="ar-SA" sz="2400" baseline="0">
              <a:solidFill>
                <a:schemeClr val="tx2"/>
              </a:solidFill>
              <a:latin typeface="Arial" pitchFamily="34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ar-SA" sz="2400" baseline="0">
              <a:solidFill>
                <a:schemeClr val="tx2"/>
              </a:solidFill>
              <a:latin typeface="Arial" pitchFamily="34" charset="0"/>
              <a:cs typeface="Traditional Arabic" pitchFamily="2" charset="-78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rgbClr val="33CC33"/>
                </a:solidFill>
                <a:latin typeface="Arial" pitchFamily="34" charset="0"/>
                <a:cs typeface="Traditional Arabic" pitchFamily="2" charset="-78"/>
              </a:rPr>
              <a:t> 1%</a:t>
            </a:r>
            <a:r>
              <a:rPr lang="en-US" altLang="ar-SA" sz="2400" baseline="0">
                <a:latin typeface="Arial" pitchFamily="34" charset="0"/>
                <a:cs typeface="Traditional Arabic" pitchFamily="2" charset="-78"/>
              </a:rPr>
              <a:t> Of all malignant diseases.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rgbClr val="33CC33"/>
                </a:solidFill>
                <a:latin typeface="Arial" pitchFamily="34" charset="0"/>
                <a:cs typeface="Traditional Arabic" pitchFamily="2" charset="-78"/>
              </a:rPr>
              <a:t> Annual incidence:</a:t>
            </a:r>
            <a:r>
              <a:rPr lang="en-US" altLang="ar-SA" sz="2400" baseline="0">
                <a:latin typeface="Arial" pitchFamily="34" charset="0"/>
                <a:cs typeface="Traditional Arabic" pitchFamily="2" charset="-78"/>
              </a:rPr>
              <a:t> 3-4/100 000.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400" baseline="0">
                <a:solidFill>
                  <a:srgbClr val="33CC33"/>
                </a:solidFill>
                <a:latin typeface="Arial" pitchFamily="34" charset="0"/>
                <a:cs typeface="Traditional Arabic" pitchFamily="2" charset="-78"/>
              </a:rPr>
              <a:t> Age: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pitchFamily="34" charset="0"/>
                <a:cs typeface="Traditional Arabic" pitchFamily="2" charset="-78"/>
              </a:rPr>
              <a:t>	- Median age: 65y.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aseline="0">
                <a:latin typeface="Arial" pitchFamily="34" charset="0"/>
                <a:cs typeface="Traditional Arabic" pitchFamily="2" charset="-78"/>
              </a:rPr>
              <a:t>	- The diagnosis of MM in a patient </a:t>
            </a:r>
            <a:r>
              <a:rPr lang="en-US" altLang="ar-SA" sz="2400" baseline="0">
                <a:solidFill>
                  <a:schemeClr val="folHlink"/>
                </a:solidFill>
                <a:latin typeface="Arial" pitchFamily="34" charset="0"/>
                <a:cs typeface="Traditional Arabic" pitchFamily="2" charset="-78"/>
              </a:rPr>
              <a:t>&lt; 30y</a:t>
            </a:r>
            <a:r>
              <a:rPr lang="en-US" altLang="ar-SA" sz="2400" baseline="0">
                <a:latin typeface="Arial" pitchFamily="34" charset="0"/>
                <a:cs typeface="Traditional Arabic" pitchFamily="2" charset="-78"/>
              </a:rPr>
              <a:t> should only be made after careful evaluation of all data.</a:t>
            </a:r>
            <a:endParaRPr lang="en-US" altLang="en-US" b="0" baseline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90800" y="533400"/>
            <a:ext cx="4114800" cy="61595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600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Treatment of MM</a:t>
            </a:r>
          </a:p>
        </p:txBody>
      </p:sp>
      <p:sp>
        <p:nvSpPr>
          <p:cNvPr id="350211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610600" cy="34528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marL="457200" indent="-457200">
              <a:lnSpc>
                <a:spcPct val="110000"/>
              </a:lnSpc>
              <a:buFont typeface="Monotype Sorts" pitchFamily="2" charset="2"/>
              <a:buNone/>
              <a:defRPr/>
            </a:pPr>
            <a:r>
              <a:rPr lang="en-US" altLang="ar-SA" u="sng" baseline="0">
                <a:latin typeface="Arial" pitchFamily="34" charset="0"/>
                <a:cs typeface="Arial" pitchFamily="34" charset="0"/>
              </a:rPr>
              <a:t>Use of Bisphosphonate in MM: </a:t>
            </a:r>
            <a:r>
              <a:rPr lang="en-US" altLang="zh-CN" baseline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</a:p>
          <a:p>
            <a:pPr marL="914400" lvl="1" indent="-457200">
              <a:buFont typeface="Monotype Sorts" pitchFamily="2" charset="2"/>
              <a:buNone/>
              <a:defRPr/>
            </a:pPr>
            <a:r>
              <a:rPr lang="en-US" baseline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Mechanism of action:</a:t>
            </a:r>
          </a:p>
          <a:p>
            <a:pPr marL="457200" indent="-457200">
              <a:buFont typeface="Monotype Sorts" pitchFamily="2" charset="2"/>
              <a:buAutoNum type="arabicPeriod"/>
              <a:defRPr/>
            </a:pPr>
            <a:r>
              <a:rPr lang="en-US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Decrease IL-6 release</a:t>
            </a:r>
          </a:p>
          <a:p>
            <a:pPr marL="457200" indent="-457200">
              <a:buFont typeface="Monotype Sorts" pitchFamily="2" charset="2"/>
              <a:buAutoNum type="arabicPeriod"/>
              <a:defRPr/>
            </a:pPr>
            <a:r>
              <a:rPr lang="en-US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Direct effect on Myeloma (may slow tumor growth)</a:t>
            </a:r>
          </a:p>
          <a:p>
            <a:pPr marL="457200" indent="-457200">
              <a:buFont typeface="Monotype Sorts" pitchFamily="2" charset="2"/>
              <a:buAutoNum type="arabicPeriod"/>
              <a:defRPr/>
            </a:pPr>
            <a:r>
              <a:rPr lang="en-US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Effect of angiogenesis</a:t>
            </a:r>
            <a:endParaRPr lang="en-US" altLang="ar-SA" baseline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2819400" y="914400"/>
            <a:ext cx="4114800" cy="61595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600" baseline="0">
                <a:solidFill>
                  <a:schemeClr val="tx2"/>
                </a:solidFill>
                <a:latin typeface="Arial" charset="0"/>
                <a:cs typeface="Traditional Arabic" pitchFamily="2" charset="-78"/>
              </a:rPr>
              <a:t>Treatment of MM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295400" y="1981200"/>
            <a:ext cx="5867400" cy="36909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600" baseline="0">
                <a:solidFill>
                  <a:schemeClr val="folHlink"/>
                </a:solidFill>
                <a:latin typeface="Arial" charset="0"/>
              </a:rPr>
              <a:t>Radiotherapy: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</a:t>
            </a:r>
          </a:p>
          <a:p>
            <a:pPr lvl="3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i="1" baseline="0">
                <a:solidFill>
                  <a:srgbClr val="33CC33"/>
                </a:solidFill>
                <a:latin typeface="Arial" charset="0"/>
              </a:rPr>
              <a:t>I</a:t>
            </a:r>
            <a:r>
              <a:rPr lang="en-US" altLang="ar-EG" i="1" baseline="0">
                <a:solidFill>
                  <a:srgbClr val="33CC33"/>
                </a:solidFill>
                <a:latin typeface="Arial" charset="0"/>
              </a:rPr>
              <a:t>n</a:t>
            </a:r>
            <a:r>
              <a:rPr lang="en-US" altLang="ar-SA" i="1" baseline="0">
                <a:solidFill>
                  <a:srgbClr val="33CC33"/>
                </a:solidFill>
                <a:latin typeface="Arial" charset="0"/>
              </a:rPr>
              <a:t>d</a:t>
            </a:r>
            <a:r>
              <a:rPr lang="en-US" altLang="ar-EG" i="1" baseline="0">
                <a:solidFill>
                  <a:srgbClr val="33CC33"/>
                </a:solidFill>
                <a:latin typeface="Arial" charset="0"/>
              </a:rPr>
              <a:t>i</a:t>
            </a:r>
            <a:r>
              <a:rPr lang="en-US" altLang="ar-SA" i="1" baseline="0">
                <a:solidFill>
                  <a:srgbClr val="33CC33"/>
                </a:solidFill>
                <a:latin typeface="Arial" charset="0"/>
              </a:rPr>
              <a:t>c</a:t>
            </a:r>
            <a:r>
              <a:rPr lang="en-US" altLang="ar-EG" i="1" baseline="0">
                <a:solidFill>
                  <a:srgbClr val="33CC33"/>
                </a:solidFill>
                <a:latin typeface="Arial" charset="0"/>
              </a:rPr>
              <a:t>a</a:t>
            </a:r>
            <a:r>
              <a:rPr lang="en-US" altLang="ar-SA" i="1" baseline="0">
                <a:solidFill>
                  <a:srgbClr val="33CC33"/>
                </a:solidFill>
                <a:latin typeface="Arial" charset="0"/>
              </a:rPr>
              <a:t>t</a:t>
            </a:r>
            <a:r>
              <a:rPr lang="en-US" altLang="ar-EG" i="1" baseline="0">
                <a:solidFill>
                  <a:srgbClr val="33CC33"/>
                </a:solidFill>
                <a:latin typeface="Arial" charset="0"/>
              </a:rPr>
              <a:t>i</a:t>
            </a:r>
            <a:r>
              <a:rPr lang="en-US" altLang="ar-SA" i="1" baseline="0">
                <a:solidFill>
                  <a:srgbClr val="33CC33"/>
                </a:solidFill>
                <a:latin typeface="Arial" charset="0"/>
              </a:rPr>
              <a:t>o</a:t>
            </a:r>
            <a:r>
              <a:rPr lang="en-US" altLang="ar-EG" i="1" baseline="0">
                <a:solidFill>
                  <a:srgbClr val="33CC33"/>
                </a:solidFill>
                <a:latin typeface="Arial" charset="0"/>
              </a:rPr>
              <a:t>n</a:t>
            </a:r>
            <a:r>
              <a:rPr lang="en-US" altLang="ar-SA" i="1" baseline="0">
                <a:solidFill>
                  <a:srgbClr val="33CC33"/>
                </a:solidFill>
                <a:latin typeface="Arial" charset="0"/>
              </a:rPr>
              <a:t>s</a:t>
            </a:r>
            <a:r>
              <a:rPr lang="en-US" altLang="ar-EG" i="1" baseline="0">
                <a:solidFill>
                  <a:srgbClr val="33CC33"/>
                </a:solidFill>
                <a:latin typeface="Arial" charset="0"/>
              </a:rPr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800" u="sng" baseline="0">
                <a:latin typeface="Arial" charset="0"/>
                <a:cs typeface="Traditional Arabic" pitchFamily="2" charset="-78"/>
              </a:rPr>
              <a:t>Big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osteolytic lesions.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Significant osteolytic lesions in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     </a:t>
            </a:r>
            <a:r>
              <a:rPr lang="en-US" altLang="ar-SA" sz="2800" u="sng" baseline="0">
                <a:latin typeface="Arial" charset="0"/>
                <a:cs typeface="Traditional Arabic" pitchFamily="2" charset="-78"/>
              </a:rPr>
              <a:t>weight-bearing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bone (for fear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     of pathological fracture).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800" u="sng" baseline="0">
                <a:latin typeface="Arial" charset="0"/>
                <a:cs typeface="Traditional Arabic" pitchFamily="2" charset="-78"/>
              </a:rPr>
              <a:t>Cord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compression.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ar-SA" sz="2800" baseline="0">
                <a:latin typeface="Arial" charset="0"/>
                <a:cs typeface="Traditional Arabic" pitchFamily="2" charset="-78"/>
              </a:rPr>
              <a:t> </a:t>
            </a:r>
            <a:r>
              <a:rPr lang="en-US" altLang="ar-SA" sz="2800" u="sng" baseline="0">
                <a:latin typeface="Arial" charset="0"/>
                <a:cs typeface="Traditional Arabic" pitchFamily="2" charset="-78"/>
              </a:rPr>
              <a:t>Extramedullary</a:t>
            </a:r>
            <a:r>
              <a:rPr lang="en-US" altLang="ar-SA" sz="2800" baseline="0">
                <a:latin typeface="Arial" charset="0"/>
                <a:cs typeface="Traditional Arabic" pitchFamily="2" charset="-78"/>
              </a:rPr>
              <a:t> plasmacytoma.</a:t>
            </a:r>
          </a:p>
        </p:txBody>
      </p:sp>
      <p:pic>
        <p:nvPicPr>
          <p:cNvPr id="60420" name="Picture 4" descr="NA12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524000"/>
            <a:ext cx="28987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90600" y="838200"/>
          <a:ext cx="7467600" cy="5148263"/>
        </p:xfrm>
        <a:graphic>
          <a:graphicData uri="http://schemas.openxmlformats.org/presentationml/2006/ole">
            <p:oleObj spid="_x0000_s20482" name="MS Org Chart" r:id="rId3" imgW="2184120" imgH="1676160" progId="">
              <p:embed followColorScheme="full"/>
            </p:oleObj>
          </a:graphicData>
        </a:graphic>
      </p:graphicFrame>
      <p:sp>
        <p:nvSpPr>
          <p:cNvPr id="5124" name="Line 4"/>
          <p:cNvSpPr>
            <a:spLocks noChangeShapeType="1"/>
          </p:cNvSpPr>
          <p:nvPr/>
        </p:nvSpPr>
        <p:spPr bwMode="auto">
          <a:xfrm flipH="1" flipV="1">
            <a:off x="4495800" y="3276600"/>
            <a:ext cx="1295400" cy="1447800"/>
          </a:xfrm>
          <a:prstGeom prst="line">
            <a:avLst/>
          </a:prstGeom>
          <a:noFill/>
          <a:ln w="38100" cap="sq">
            <a:solidFill>
              <a:srgbClr val="000080"/>
            </a:solidFill>
            <a:round/>
            <a:headEnd type="none" w="sm" len="sm"/>
            <a:tailEnd type="triangle" w="med" len="lg"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990600"/>
          <a:ext cx="7315200" cy="5089525"/>
        </p:xfrm>
        <a:graphic>
          <a:graphicData uri="http://schemas.openxmlformats.org/presentationml/2006/ole">
            <p:oleObj spid="_x0000_s21506" name="MS Org Chart" r:id="rId3" imgW="2514600" imgH="1854000" progId="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b="1" smtClean="0"/>
              <a:t>Survival of Multiple Myeloma patients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3875"/>
            <a:ext cx="8229600" cy="4149725"/>
          </a:xfrm>
          <a:noFill/>
        </p:spPr>
        <p:txBody>
          <a:bodyPr/>
          <a:lstStyle/>
          <a:p>
            <a:r>
              <a:rPr lang="en-US" smtClean="0"/>
              <a:t>No treatment: 3-6 months</a:t>
            </a:r>
          </a:p>
          <a:p>
            <a:r>
              <a:rPr lang="en-US" smtClean="0"/>
              <a:t>Conventional chemotherapy: 3 years</a:t>
            </a:r>
          </a:p>
          <a:p>
            <a:r>
              <a:rPr lang="en-US" smtClean="0"/>
              <a:t>Chemotherapy + IFN-</a:t>
            </a:r>
            <a:r>
              <a:rPr lang="el-GR" smtClean="0"/>
              <a:t>α</a:t>
            </a:r>
            <a:r>
              <a:rPr lang="en-US" smtClean="0"/>
              <a:t>: 3 years ± 6 months</a:t>
            </a:r>
          </a:p>
          <a:p>
            <a:r>
              <a:rPr lang="en-US" smtClean="0"/>
              <a:t>Auto transplant: 5 years</a:t>
            </a:r>
          </a:p>
          <a:p>
            <a:r>
              <a:rPr lang="en-US" smtClean="0"/>
              <a:t>25% dies within 1st year</a:t>
            </a:r>
          </a:p>
          <a:p>
            <a:r>
              <a:rPr lang="en-US" smtClean="0"/>
              <a:t>25% survival 8 years</a:t>
            </a:r>
          </a:p>
          <a:p>
            <a:r>
              <a:rPr lang="en-US" smtClean="0"/>
              <a:t>No cure by conventional chemotherapy</a:t>
            </a:r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5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250"/>
            <a:ext cx="9144000" cy="60007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Line 3"/>
          <p:cNvSpPr>
            <a:spLocks noChangeShapeType="1"/>
          </p:cNvSpPr>
          <p:nvPr/>
        </p:nvSpPr>
        <p:spPr bwMode="auto">
          <a:xfrm>
            <a:off x="3575050" y="2741613"/>
            <a:ext cx="0" cy="358775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/>
          <a:lstStyle/>
          <a:p>
            <a:endParaRPr lang="ar-EG"/>
          </a:p>
        </p:txBody>
      </p:sp>
      <p:sp>
        <p:nvSpPr>
          <p:cNvPr id="367620" name="Oval 4"/>
          <p:cNvSpPr>
            <a:spLocks noChangeArrowheads="1"/>
          </p:cNvSpPr>
          <p:nvPr/>
        </p:nvSpPr>
        <p:spPr bwMode="auto">
          <a:xfrm rot="-5400000">
            <a:off x="3308350" y="2236788"/>
            <a:ext cx="533400" cy="5334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ar-EG"/>
          </a:p>
        </p:txBody>
      </p:sp>
      <p:sp>
        <p:nvSpPr>
          <p:cNvPr id="367621" name="Freeform 5"/>
          <p:cNvSpPr>
            <a:spLocks/>
          </p:cNvSpPr>
          <p:nvPr/>
        </p:nvSpPr>
        <p:spPr bwMode="auto">
          <a:xfrm>
            <a:off x="3232150" y="3100388"/>
            <a:ext cx="685800" cy="266700"/>
          </a:xfrm>
          <a:custGeom>
            <a:avLst/>
            <a:gdLst/>
            <a:ahLst/>
            <a:cxnLst>
              <a:cxn ang="0">
                <a:pos x="0" y="168"/>
              </a:cxn>
              <a:cxn ang="0">
                <a:pos x="144" y="24"/>
              </a:cxn>
              <a:cxn ang="0">
                <a:pos x="384" y="24"/>
              </a:cxn>
              <a:cxn ang="0">
                <a:pos x="432" y="72"/>
              </a:cxn>
              <a:cxn ang="0">
                <a:pos x="528" y="120"/>
              </a:cxn>
              <a:cxn ang="0">
                <a:pos x="480" y="168"/>
              </a:cxn>
            </a:cxnLst>
            <a:rect l="0" t="0" r="r" b="b"/>
            <a:pathLst>
              <a:path w="536" h="168">
                <a:moveTo>
                  <a:pt x="0" y="168"/>
                </a:moveTo>
                <a:cubicBezTo>
                  <a:pt x="40" y="108"/>
                  <a:pt x="80" y="48"/>
                  <a:pt x="144" y="24"/>
                </a:cubicBezTo>
                <a:cubicBezTo>
                  <a:pt x="208" y="0"/>
                  <a:pt x="336" y="16"/>
                  <a:pt x="384" y="24"/>
                </a:cubicBezTo>
                <a:cubicBezTo>
                  <a:pt x="432" y="32"/>
                  <a:pt x="408" y="56"/>
                  <a:pt x="432" y="72"/>
                </a:cubicBezTo>
                <a:cubicBezTo>
                  <a:pt x="456" y="88"/>
                  <a:pt x="520" y="104"/>
                  <a:pt x="528" y="120"/>
                </a:cubicBezTo>
                <a:cubicBezTo>
                  <a:pt x="536" y="136"/>
                  <a:pt x="488" y="160"/>
                  <a:pt x="480" y="16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78313" y="2957513"/>
            <a:ext cx="1800225" cy="525462"/>
            <a:chOff x="2695" y="2250"/>
            <a:chExt cx="1134" cy="331"/>
          </a:xfrm>
        </p:grpSpPr>
        <p:sp>
          <p:nvSpPr>
            <p:cNvPr id="367623" name="Freeform 7"/>
            <p:cNvSpPr>
              <a:spLocks/>
            </p:cNvSpPr>
            <p:nvPr/>
          </p:nvSpPr>
          <p:spPr bwMode="auto">
            <a:xfrm rot="-619545">
              <a:off x="2695" y="2250"/>
              <a:ext cx="480" cy="331"/>
            </a:xfrm>
            <a:custGeom>
              <a:avLst/>
              <a:gdLst/>
              <a:ahLst/>
              <a:cxnLst>
                <a:cxn ang="0">
                  <a:pos x="48" y="536"/>
                </a:cxn>
                <a:cxn ang="0">
                  <a:pos x="336" y="392"/>
                </a:cxn>
                <a:cxn ang="0">
                  <a:pos x="720" y="488"/>
                </a:cxn>
                <a:cxn ang="0">
                  <a:pos x="768" y="248"/>
                </a:cxn>
                <a:cxn ang="0">
                  <a:pos x="816" y="104"/>
                </a:cxn>
                <a:cxn ang="0">
                  <a:pos x="912" y="56"/>
                </a:cxn>
                <a:cxn ang="0">
                  <a:pos x="864" y="440"/>
                </a:cxn>
                <a:cxn ang="0">
                  <a:pos x="864" y="584"/>
                </a:cxn>
                <a:cxn ang="0">
                  <a:pos x="1056" y="632"/>
                </a:cxn>
                <a:cxn ang="0">
                  <a:pos x="1200" y="872"/>
                </a:cxn>
                <a:cxn ang="0">
                  <a:pos x="1104" y="968"/>
                </a:cxn>
                <a:cxn ang="0">
                  <a:pos x="1056" y="824"/>
                </a:cxn>
                <a:cxn ang="0">
                  <a:pos x="768" y="632"/>
                </a:cxn>
                <a:cxn ang="0">
                  <a:pos x="480" y="536"/>
                </a:cxn>
                <a:cxn ang="0">
                  <a:pos x="336" y="488"/>
                </a:cxn>
                <a:cxn ang="0">
                  <a:pos x="144" y="536"/>
                </a:cxn>
                <a:cxn ang="0">
                  <a:pos x="48" y="632"/>
                </a:cxn>
                <a:cxn ang="0">
                  <a:pos x="48" y="536"/>
                </a:cxn>
              </a:cxnLst>
              <a:rect l="0" t="0" r="r" b="b"/>
              <a:pathLst>
                <a:path w="1208" h="976">
                  <a:moveTo>
                    <a:pt x="48" y="536"/>
                  </a:moveTo>
                  <a:cubicBezTo>
                    <a:pt x="96" y="496"/>
                    <a:pt x="224" y="400"/>
                    <a:pt x="336" y="392"/>
                  </a:cubicBezTo>
                  <a:cubicBezTo>
                    <a:pt x="448" y="384"/>
                    <a:pt x="648" y="512"/>
                    <a:pt x="720" y="488"/>
                  </a:cubicBezTo>
                  <a:cubicBezTo>
                    <a:pt x="792" y="464"/>
                    <a:pt x="752" y="312"/>
                    <a:pt x="768" y="248"/>
                  </a:cubicBezTo>
                  <a:cubicBezTo>
                    <a:pt x="784" y="184"/>
                    <a:pt x="792" y="136"/>
                    <a:pt x="816" y="104"/>
                  </a:cubicBezTo>
                  <a:cubicBezTo>
                    <a:pt x="840" y="72"/>
                    <a:pt x="904" y="0"/>
                    <a:pt x="912" y="56"/>
                  </a:cubicBezTo>
                  <a:cubicBezTo>
                    <a:pt x="920" y="112"/>
                    <a:pt x="872" y="352"/>
                    <a:pt x="864" y="440"/>
                  </a:cubicBezTo>
                  <a:cubicBezTo>
                    <a:pt x="856" y="528"/>
                    <a:pt x="832" y="552"/>
                    <a:pt x="864" y="584"/>
                  </a:cubicBezTo>
                  <a:cubicBezTo>
                    <a:pt x="896" y="616"/>
                    <a:pt x="1000" y="584"/>
                    <a:pt x="1056" y="632"/>
                  </a:cubicBezTo>
                  <a:cubicBezTo>
                    <a:pt x="1112" y="680"/>
                    <a:pt x="1192" y="816"/>
                    <a:pt x="1200" y="872"/>
                  </a:cubicBezTo>
                  <a:cubicBezTo>
                    <a:pt x="1208" y="928"/>
                    <a:pt x="1128" y="976"/>
                    <a:pt x="1104" y="968"/>
                  </a:cubicBezTo>
                  <a:cubicBezTo>
                    <a:pt x="1080" y="960"/>
                    <a:pt x="1112" y="880"/>
                    <a:pt x="1056" y="824"/>
                  </a:cubicBezTo>
                  <a:cubicBezTo>
                    <a:pt x="1000" y="768"/>
                    <a:pt x="864" y="680"/>
                    <a:pt x="768" y="632"/>
                  </a:cubicBezTo>
                  <a:cubicBezTo>
                    <a:pt x="672" y="584"/>
                    <a:pt x="552" y="560"/>
                    <a:pt x="480" y="536"/>
                  </a:cubicBezTo>
                  <a:cubicBezTo>
                    <a:pt x="408" y="512"/>
                    <a:pt x="392" y="488"/>
                    <a:pt x="336" y="488"/>
                  </a:cubicBezTo>
                  <a:cubicBezTo>
                    <a:pt x="280" y="488"/>
                    <a:pt x="192" y="512"/>
                    <a:pt x="144" y="536"/>
                  </a:cubicBezTo>
                  <a:cubicBezTo>
                    <a:pt x="96" y="560"/>
                    <a:pt x="64" y="632"/>
                    <a:pt x="48" y="632"/>
                  </a:cubicBezTo>
                  <a:cubicBezTo>
                    <a:pt x="32" y="632"/>
                    <a:pt x="0" y="576"/>
                    <a:pt x="48" y="536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ar-EG"/>
            </a:p>
          </p:txBody>
        </p:sp>
        <p:sp>
          <p:nvSpPr>
            <p:cNvPr id="367624" name="Rectangle 8"/>
            <p:cNvSpPr>
              <a:spLocks noChangeArrowheads="1"/>
            </p:cNvSpPr>
            <p:nvPr/>
          </p:nvSpPr>
          <p:spPr bwMode="auto">
            <a:xfrm>
              <a:off x="3016" y="2250"/>
              <a:ext cx="813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 algn="ctr" eaLnBrk="1" hangingPunct="1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sz="1800" b="0" baseline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  <a:cs typeface="Times New Roman" pitchFamily="18" charset="0"/>
                </a:rPr>
                <a:t>OPG/OCIF</a:t>
              </a:r>
            </a:p>
          </p:txBody>
        </p:sp>
      </p:grpSp>
      <p:sp>
        <p:nvSpPr>
          <p:cNvPr id="367625" name="Rectangle 9"/>
          <p:cNvSpPr>
            <a:spLocks noChangeArrowheads="1"/>
          </p:cNvSpPr>
          <p:nvPr/>
        </p:nvSpPr>
        <p:spPr bwMode="auto">
          <a:xfrm>
            <a:off x="1487488" y="2312988"/>
            <a:ext cx="1822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sz="2000" b="0" baseline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Times New Roman" pitchFamily="18" charset="0"/>
              </a:rPr>
              <a:t>OC precursor</a:t>
            </a:r>
          </a:p>
        </p:txBody>
      </p:sp>
      <p:sp>
        <p:nvSpPr>
          <p:cNvPr id="367626" name="Rectangle 10"/>
          <p:cNvSpPr>
            <a:spLocks noChangeArrowheads="1"/>
          </p:cNvSpPr>
          <p:nvPr/>
        </p:nvSpPr>
        <p:spPr bwMode="auto">
          <a:xfrm>
            <a:off x="896938" y="2957513"/>
            <a:ext cx="2484437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sz="1800" b="0" baseline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Times New Roman" pitchFamily="18" charset="0"/>
              </a:rPr>
              <a:t>OAF receptor (RANK)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981450" y="1976438"/>
            <a:ext cx="4300538" cy="1230312"/>
            <a:chOff x="2493" y="1584"/>
            <a:chExt cx="2709" cy="775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436" y="1844"/>
              <a:ext cx="528" cy="240"/>
              <a:chOff x="4032" y="1680"/>
              <a:chExt cx="1008" cy="624"/>
            </a:xfrm>
          </p:grpSpPr>
          <p:sp>
            <p:nvSpPr>
              <p:cNvPr id="367629" name="Freeform 13"/>
              <p:cNvSpPr>
                <a:spLocks/>
              </p:cNvSpPr>
              <p:nvPr/>
            </p:nvSpPr>
            <p:spPr bwMode="auto">
              <a:xfrm>
                <a:off x="4064" y="1680"/>
                <a:ext cx="944" cy="448"/>
              </a:xfrm>
              <a:custGeom>
                <a:avLst/>
                <a:gdLst/>
                <a:ahLst/>
                <a:cxnLst>
                  <a:cxn ang="0">
                    <a:pos x="16" y="200"/>
                  </a:cxn>
                  <a:cxn ang="0">
                    <a:pos x="160" y="56"/>
                  </a:cxn>
                  <a:cxn ang="0">
                    <a:pos x="544" y="8"/>
                  </a:cxn>
                  <a:cxn ang="0">
                    <a:pos x="880" y="104"/>
                  </a:cxn>
                  <a:cxn ang="0">
                    <a:pos x="928" y="200"/>
                  </a:cxn>
                  <a:cxn ang="0">
                    <a:pos x="880" y="248"/>
                  </a:cxn>
                  <a:cxn ang="0">
                    <a:pos x="832" y="440"/>
                  </a:cxn>
                  <a:cxn ang="0">
                    <a:pos x="784" y="200"/>
                  </a:cxn>
                  <a:cxn ang="0">
                    <a:pos x="736" y="440"/>
                  </a:cxn>
                  <a:cxn ang="0">
                    <a:pos x="688" y="200"/>
                  </a:cxn>
                  <a:cxn ang="0">
                    <a:pos x="640" y="440"/>
                  </a:cxn>
                  <a:cxn ang="0">
                    <a:pos x="592" y="200"/>
                  </a:cxn>
                  <a:cxn ang="0">
                    <a:pos x="544" y="440"/>
                  </a:cxn>
                  <a:cxn ang="0">
                    <a:pos x="496" y="200"/>
                  </a:cxn>
                  <a:cxn ang="0">
                    <a:pos x="448" y="440"/>
                  </a:cxn>
                  <a:cxn ang="0">
                    <a:pos x="400" y="200"/>
                  </a:cxn>
                  <a:cxn ang="0">
                    <a:pos x="352" y="440"/>
                  </a:cxn>
                  <a:cxn ang="0">
                    <a:pos x="304" y="200"/>
                  </a:cxn>
                  <a:cxn ang="0">
                    <a:pos x="256" y="440"/>
                  </a:cxn>
                  <a:cxn ang="0">
                    <a:pos x="208" y="200"/>
                  </a:cxn>
                  <a:cxn ang="0">
                    <a:pos x="160" y="440"/>
                  </a:cxn>
                  <a:cxn ang="0">
                    <a:pos x="112" y="200"/>
                  </a:cxn>
                  <a:cxn ang="0">
                    <a:pos x="64" y="440"/>
                  </a:cxn>
                  <a:cxn ang="0">
                    <a:pos x="16" y="200"/>
                  </a:cxn>
                </a:cxnLst>
                <a:rect l="0" t="0" r="r" b="b"/>
                <a:pathLst>
                  <a:path w="944" h="448">
                    <a:moveTo>
                      <a:pt x="16" y="200"/>
                    </a:moveTo>
                    <a:cubicBezTo>
                      <a:pt x="32" y="136"/>
                      <a:pt x="72" y="88"/>
                      <a:pt x="160" y="56"/>
                    </a:cubicBezTo>
                    <a:cubicBezTo>
                      <a:pt x="248" y="24"/>
                      <a:pt x="424" y="0"/>
                      <a:pt x="544" y="8"/>
                    </a:cubicBezTo>
                    <a:cubicBezTo>
                      <a:pt x="664" y="16"/>
                      <a:pt x="816" y="72"/>
                      <a:pt x="880" y="104"/>
                    </a:cubicBezTo>
                    <a:cubicBezTo>
                      <a:pt x="944" y="136"/>
                      <a:pt x="928" y="176"/>
                      <a:pt x="928" y="200"/>
                    </a:cubicBezTo>
                    <a:cubicBezTo>
                      <a:pt x="928" y="224"/>
                      <a:pt x="896" y="208"/>
                      <a:pt x="880" y="248"/>
                    </a:cubicBezTo>
                    <a:cubicBezTo>
                      <a:pt x="864" y="288"/>
                      <a:pt x="848" y="448"/>
                      <a:pt x="832" y="440"/>
                    </a:cubicBezTo>
                    <a:cubicBezTo>
                      <a:pt x="816" y="432"/>
                      <a:pt x="800" y="200"/>
                      <a:pt x="784" y="200"/>
                    </a:cubicBezTo>
                    <a:cubicBezTo>
                      <a:pt x="768" y="200"/>
                      <a:pt x="752" y="440"/>
                      <a:pt x="736" y="440"/>
                    </a:cubicBezTo>
                    <a:cubicBezTo>
                      <a:pt x="720" y="440"/>
                      <a:pt x="704" y="200"/>
                      <a:pt x="688" y="200"/>
                    </a:cubicBezTo>
                    <a:cubicBezTo>
                      <a:pt x="672" y="200"/>
                      <a:pt x="656" y="440"/>
                      <a:pt x="640" y="440"/>
                    </a:cubicBezTo>
                    <a:cubicBezTo>
                      <a:pt x="624" y="440"/>
                      <a:pt x="608" y="200"/>
                      <a:pt x="592" y="200"/>
                    </a:cubicBezTo>
                    <a:cubicBezTo>
                      <a:pt x="576" y="200"/>
                      <a:pt x="560" y="440"/>
                      <a:pt x="544" y="440"/>
                    </a:cubicBezTo>
                    <a:cubicBezTo>
                      <a:pt x="528" y="440"/>
                      <a:pt x="512" y="200"/>
                      <a:pt x="496" y="200"/>
                    </a:cubicBezTo>
                    <a:cubicBezTo>
                      <a:pt x="480" y="200"/>
                      <a:pt x="464" y="440"/>
                      <a:pt x="448" y="440"/>
                    </a:cubicBezTo>
                    <a:cubicBezTo>
                      <a:pt x="432" y="440"/>
                      <a:pt x="416" y="200"/>
                      <a:pt x="400" y="200"/>
                    </a:cubicBezTo>
                    <a:cubicBezTo>
                      <a:pt x="384" y="200"/>
                      <a:pt x="368" y="440"/>
                      <a:pt x="352" y="440"/>
                    </a:cubicBezTo>
                    <a:cubicBezTo>
                      <a:pt x="336" y="440"/>
                      <a:pt x="320" y="200"/>
                      <a:pt x="304" y="200"/>
                    </a:cubicBezTo>
                    <a:cubicBezTo>
                      <a:pt x="288" y="200"/>
                      <a:pt x="272" y="440"/>
                      <a:pt x="256" y="440"/>
                    </a:cubicBezTo>
                    <a:cubicBezTo>
                      <a:pt x="240" y="440"/>
                      <a:pt x="224" y="200"/>
                      <a:pt x="208" y="200"/>
                    </a:cubicBezTo>
                    <a:cubicBezTo>
                      <a:pt x="192" y="200"/>
                      <a:pt x="176" y="440"/>
                      <a:pt x="160" y="440"/>
                    </a:cubicBezTo>
                    <a:cubicBezTo>
                      <a:pt x="144" y="440"/>
                      <a:pt x="128" y="200"/>
                      <a:pt x="112" y="200"/>
                    </a:cubicBezTo>
                    <a:cubicBezTo>
                      <a:pt x="96" y="200"/>
                      <a:pt x="80" y="440"/>
                      <a:pt x="64" y="440"/>
                    </a:cubicBezTo>
                    <a:cubicBezTo>
                      <a:pt x="48" y="440"/>
                      <a:pt x="0" y="264"/>
                      <a:pt x="16" y="200"/>
                    </a:cubicBez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367630" name="Freeform 14"/>
              <p:cNvSpPr>
                <a:spLocks/>
              </p:cNvSpPr>
              <p:nvPr/>
            </p:nvSpPr>
            <p:spPr bwMode="auto">
              <a:xfrm>
                <a:off x="4032" y="1872"/>
                <a:ext cx="1008" cy="432"/>
              </a:xfrm>
              <a:custGeom>
                <a:avLst/>
                <a:gdLst/>
                <a:ahLst/>
                <a:cxnLst>
                  <a:cxn ang="0">
                    <a:pos x="144" y="48"/>
                  </a:cxn>
                  <a:cxn ang="0">
                    <a:pos x="0" y="9"/>
                  </a:cxn>
                  <a:cxn ang="0">
                    <a:pos x="0" y="432"/>
                  </a:cxn>
                  <a:cxn ang="0">
                    <a:pos x="1104" y="432"/>
                  </a:cxn>
                  <a:cxn ang="0">
                    <a:pos x="1104" y="0"/>
                  </a:cxn>
                  <a:cxn ang="0">
                    <a:pos x="1008" y="55"/>
                  </a:cxn>
                  <a:cxn ang="0">
                    <a:pos x="959" y="240"/>
                  </a:cxn>
                  <a:cxn ang="0">
                    <a:pos x="144" y="288"/>
                  </a:cxn>
                  <a:cxn ang="0">
                    <a:pos x="144" y="48"/>
                  </a:cxn>
                </a:cxnLst>
                <a:rect l="0" t="0" r="r" b="b"/>
                <a:pathLst>
                  <a:path w="1104" h="432">
                    <a:moveTo>
                      <a:pt x="144" y="48"/>
                    </a:moveTo>
                    <a:lnTo>
                      <a:pt x="0" y="9"/>
                    </a:lnTo>
                    <a:lnTo>
                      <a:pt x="0" y="432"/>
                    </a:lnTo>
                    <a:lnTo>
                      <a:pt x="1104" y="432"/>
                    </a:lnTo>
                    <a:lnTo>
                      <a:pt x="1104" y="0"/>
                    </a:lnTo>
                    <a:lnTo>
                      <a:pt x="1008" y="55"/>
                    </a:lnTo>
                    <a:lnTo>
                      <a:pt x="959" y="240"/>
                    </a:lnTo>
                    <a:lnTo>
                      <a:pt x="144" y="288"/>
                    </a:lnTo>
                    <a:lnTo>
                      <a:pt x="144" y="48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EG"/>
              </a:p>
            </p:txBody>
          </p:sp>
        </p:grpSp>
        <p:sp>
          <p:nvSpPr>
            <p:cNvPr id="367631" name="Line 15"/>
            <p:cNvSpPr>
              <a:spLocks noChangeShapeType="1"/>
            </p:cNvSpPr>
            <p:nvPr/>
          </p:nvSpPr>
          <p:spPr bwMode="auto">
            <a:xfrm>
              <a:off x="2516" y="1988"/>
              <a:ext cx="1872" cy="0"/>
            </a:xfrm>
            <a:prstGeom prst="line">
              <a:avLst/>
            </a:prstGeom>
            <a:noFill/>
            <a:ln w="57150">
              <a:solidFill>
                <a:srgbClr val="FF9933"/>
              </a:solidFill>
              <a:round/>
              <a:headEnd/>
              <a:tailEnd type="triangle" w="med" len="med"/>
            </a:ln>
            <a:effectLst>
              <a:outerShdw dist="45791" dir="2021404" algn="ctr" rotWithShape="0">
                <a:schemeClr val="tx2"/>
              </a:outerShdw>
            </a:effectLst>
          </p:spPr>
          <p:txBody>
            <a:bodyPr/>
            <a:lstStyle/>
            <a:p>
              <a:endParaRPr lang="ar-EG"/>
            </a:p>
          </p:txBody>
        </p:sp>
        <p:sp>
          <p:nvSpPr>
            <p:cNvPr id="367632" name="Rectangle 16"/>
            <p:cNvSpPr>
              <a:spLocks noChangeArrowheads="1"/>
            </p:cNvSpPr>
            <p:nvPr/>
          </p:nvSpPr>
          <p:spPr bwMode="auto">
            <a:xfrm>
              <a:off x="2493" y="1584"/>
              <a:ext cx="178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 algn="ctr" eaLnBrk="1" hangingPunct="1">
                <a:lnSpc>
                  <a:spcPct val="80000"/>
                </a:lnSpc>
                <a:buClrTx/>
                <a:buSzTx/>
                <a:buFontTx/>
                <a:buNone/>
              </a:pPr>
              <a:endParaRPr lang="en-US" sz="2000" b="0" baseline="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Times New Roman" pitchFamily="18" charset="0"/>
              </a:endParaRPr>
            </a:p>
            <a:p>
              <a:pPr marL="342900" indent="-342900" algn="ctr" eaLnBrk="1" hangingPunct="1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sz="1600" b="0" baseline="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  <a:cs typeface="Times New Roman" pitchFamily="18" charset="0"/>
                </a:rPr>
                <a:t>OSTEOCLAST ACTIVATION </a:t>
              </a:r>
            </a:p>
          </p:txBody>
        </p:sp>
        <p:sp>
          <p:nvSpPr>
            <p:cNvPr id="367633" name="Rectangle 17"/>
            <p:cNvSpPr>
              <a:spLocks noChangeArrowheads="1"/>
            </p:cNvSpPr>
            <p:nvPr/>
          </p:nvSpPr>
          <p:spPr bwMode="auto">
            <a:xfrm>
              <a:off x="4193" y="2132"/>
              <a:ext cx="1009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 algn="ctr" eaLnBrk="1" hangingPunct="1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sz="2200" b="0" baseline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  <a:cs typeface="Times New Roman" pitchFamily="18" charset="0"/>
                </a:rPr>
                <a:t>Osteoclast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833563" y="3340100"/>
            <a:ext cx="3979862" cy="1968500"/>
            <a:chOff x="1155" y="2491"/>
            <a:chExt cx="2507" cy="1240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700" y="2491"/>
              <a:ext cx="1824" cy="757"/>
              <a:chOff x="2112" y="2855"/>
              <a:chExt cx="1824" cy="757"/>
            </a:xfrm>
          </p:grpSpPr>
          <p:sp>
            <p:nvSpPr>
              <p:cNvPr id="367636" name="Line 20"/>
              <p:cNvSpPr>
                <a:spLocks noChangeShapeType="1"/>
              </p:cNvSpPr>
              <p:nvPr/>
            </p:nvSpPr>
            <p:spPr bwMode="auto">
              <a:xfrm>
                <a:off x="3360" y="3036"/>
                <a:ext cx="0" cy="302"/>
              </a:xfrm>
              <a:prstGeom prst="line">
                <a:avLst/>
              </a:prstGeom>
              <a:noFill/>
              <a:ln w="57150">
                <a:solidFill>
                  <a:srgbClr val="FF9933"/>
                </a:solidFill>
                <a:round/>
                <a:headEnd/>
                <a:tailEnd/>
              </a:ln>
              <a:effectLst>
                <a:outerShdw dist="53882" dir="2700000" algn="ctr" rotWithShape="0">
                  <a:schemeClr val="tx2"/>
                </a:outerShdw>
              </a:effectLst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367637" name="Oval 21"/>
              <p:cNvSpPr>
                <a:spLocks noChangeArrowheads="1"/>
              </p:cNvSpPr>
              <p:nvPr/>
            </p:nvSpPr>
            <p:spPr bwMode="auto">
              <a:xfrm rot="-21600000">
                <a:off x="3203" y="2861"/>
                <a:ext cx="288" cy="185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rgbClr val="FF9933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tx2"/>
                </a:outerShdw>
              </a:effectLst>
            </p:spPr>
            <p:txBody>
              <a:bodyPr wrap="none" anchor="ctr"/>
              <a:lstStyle/>
              <a:p>
                <a:endParaRPr lang="ar-EG"/>
              </a:p>
            </p:txBody>
          </p: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2112" y="2855"/>
                <a:ext cx="1824" cy="757"/>
                <a:chOff x="2112" y="2855"/>
                <a:chExt cx="1824" cy="757"/>
              </a:xfrm>
            </p:grpSpPr>
            <p:grpSp>
              <p:nvGrpSpPr>
                <p:cNvPr id="8" name="Group 23"/>
                <p:cNvGrpSpPr>
                  <a:grpSpLocks/>
                </p:cNvGrpSpPr>
                <p:nvPr/>
              </p:nvGrpSpPr>
              <p:grpSpPr bwMode="auto">
                <a:xfrm>
                  <a:off x="2112" y="2855"/>
                  <a:ext cx="1824" cy="757"/>
                  <a:chOff x="2112" y="2855"/>
                  <a:chExt cx="1824" cy="757"/>
                </a:xfrm>
              </p:grpSpPr>
              <p:sp>
                <p:nvSpPr>
                  <p:cNvPr id="367640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653" y="3036"/>
                    <a:ext cx="0" cy="302"/>
                  </a:xfrm>
                  <a:prstGeom prst="line">
                    <a:avLst/>
                  </a:prstGeom>
                  <a:noFill/>
                  <a:ln w="57150">
                    <a:solidFill>
                      <a:srgbClr val="FF9933"/>
                    </a:solidFill>
                    <a:round/>
                    <a:headEnd/>
                    <a:tailEnd/>
                  </a:ln>
                  <a:effectLst>
                    <a:outerShdw dist="53882" dir="2700000" algn="ctr" rotWithShape="0">
                      <a:schemeClr val="tx2"/>
                    </a:outerShdw>
                  </a:effectLst>
                </p:spPr>
                <p:txBody>
                  <a:bodyPr/>
                  <a:lstStyle/>
                  <a:p>
                    <a:endParaRPr lang="ar-EG"/>
                  </a:p>
                </p:txBody>
              </p:sp>
              <p:sp>
                <p:nvSpPr>
                  <p:cNvPr id="367641" name="Oval 25"/>
                  <p:cNvSpPr>
                    <a:spLocks noChangeArrowheads="1"/>
                  </p:cNvSpPr>
                  <p:nvPr/>
                </p:nvSpPr>
                <p:spPr bwMode="auto">
                  <a:xfrm rot="-21600000">
                    <a:off x="2520" y="2855"/>
                    <a:ext cx="288" cy="185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rgbClr val="FF9933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chemeClr val="tx2"/>
                    </a:outerShdw>
                  </a:effectLst>
                </p:spPr>
                <p:txBody>
                  <a:bodyPr wrap="none" anchor="ctr"/>
                  <a:lstStyle/>
                  <a:p>
                    <a:endParaRPr lang="ar-EG"/>
                  </a:p>
                </p:txBody>
              </p:sp>
              <p:sp>
                <p:nvSpPr>
                  <p:cNvPr id="367642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3324"/>
                    <a:ext cx="1824" cy="288"/>
                  </a:xfrm>
                  <a:prstGeom prst="ellipse">
                    <a:avLst/>
                  </a:prstGeom>
                  <a:solidFill>
                    <a:srgbClr val="CCECFF"/>
                  </a:solidFill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chemeClr val="tx2"/>
                    </a:outerShdw>
                  </a:effectLst>
                </p:spPr>
                <p:txBody>
                  <a:bodyPr wrap="none" anchor="ctr"/>
                  <a:lstStyle/>
                  <a:p>
                    <a:endParaRPr lang="ar-EG"/>
                  </a:p>
                </p:txBody>
              </p:sp>
            </p:grpSp>
            <p:sp>
              <p:nvSpPr>
                <p:cNvPr id="367643" name="Oval 27"/>
                <p:cNvSpPr>
                  <a:spLocks noChangeArrowheads="1"/>
                </p:cNvSpPr>
                <p:nvPr/>
              </p:nvSpPr>
              <p:spPr bwMode="auto">
                <a:xfrm rot="-5400000">
                  <a:off x="2947" y="3353"/>
                  <a:ext cx="144" cy="1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6666FF"/>
                    </a:gs>
                    <a:gs pos="100000">
                      <a:srgbClr val="6666FF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tx2"/>
                  </a:outerShdw>
                </a:effectLst>
              </p:spPr>
              <p:txBody>
                <a:bodyPr wrap="none" anchor="ctr"/>
                <a:lstStyle/>
                <a:p>
                  <a:endParaRPr lang="ar-EG"/>
                </a:p>
              </p:txBody>
            </p:sp>
          </p:grpSp>
        </p:grpSp>
        <p:sp>
          <p:nvSpPr>
            <p:cNvPr id="367644" name="Rectangle 28"/>
            <p:cNvSpPr>
              <a:spLocks noChangeArrowheads="1"/>
            </p:cNvSpPr>
            <p:nvPr/>
          </p:nvSpPr>
          <p:spPr bwMode="auto">
            <a:xfrm>
              <a:off x="1155" y="2636"/>
              <a:ext cx="94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 algn="ctr" eaLnBrk="1" hangingPunct="1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sz="1800" b="0" baseline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  <a:cs typeface="Times New Roman" pitchFamily="18" charset="0"/>
                </a:rPr>
                <a:t>RANKL/OAF</a:t>
              </a:r>
            </a:p>
          </p:txBody>
        </p:sp>
        <p:sp>
          <p:nvSpPr>
            <p:cNvPr id="367645" name="Rectangle 29"/>
            <p:cNvSpPr>
              <a:spLocks noChangeArrowheads="1"/>
            </p:cNvSpPr>
            <p:nvPr/>
          </p:nvSpPr>
          <p:spPr bwMode="auto">
            <a:xfrm>
              <a:off x="1478" y="3293"/>
              <a:ext cx="2184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 algn="ctr" eaLnBrk="1" hangingPunct="1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sz="2200" b="0" baseline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  <a:cs typeface="Times New Roman" pitchFamily="18" charset="0"/>
                </a:rPr>
                <a:t>Osteoblast/ stromal cell</a:t>
              </a:r>
            </a:p>
            <a:p>
              <a:pPr marL="342900" indent="-342900" algn="ctr" eaLnBrk="1" hangingPunct="1">
                <a:lnSpc>
                  <a:spcPct val="80000"/>
                </a:lnSpc>
                <a:buClrTx/>
                <a:buSzTx/>
                <a:buFontTx/>
                <a:buNone/>
              </a:pPr>
              <a:r>
                <a:rPr lang="en-US" sz="2200" b="0" baseline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Lucida Sans" pitchFamily="34" charset="0"/>
                  <a:cs typeface="Times New Roman" pitchFamily="18" charset="0"/>
                </a:rPr>
                <a:t>/tumour cells/ myeloma</a:t>
              </a:r>
            </a:p>
          </p:txBody>
        </p:sp>
      </p:grpSp>
      <p:sp>
        <p:nvSpPr>
          <p:cNvPr id="367646" name="Rectangle 30"/>
          <p:cNvSpPr>
            <a:spLocks noChangeArrowheads="1"/>
          </p:cNvSpPr>
          <p:nvPr/>
        </p:nvSpPr>
        <p:spPr bwMode="auto">
          <a:xfrm>
            <a:off x="609600" y="1219200"/>
            <a:ext cx="7772400" cy="4414838"/>
          </a:xfrm>
          <a:prstGeom prst="rect">
            <a:avLst/>
          </a:prstGeom>
          <a:noFill/>
          <a:ln w="19050">
            <a:solidFill>
              <a:srgbClr val="FF5050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ar-EG"/>
          </a:p>
        </p:txBody>
      </p:sp>
      <p:sp>
        <p:nvSpPr>
          <p:cNvPr id="367647" name="Text Box 31"/>
          <p:cNvSpPr txBox="1">
            <a:spLocks noChangeArrowheads="1"/>
          </p:cNvSpPr>
          <p:nvPr/>
        </p:nvSpPr>
        <p:spPr bwMode="auto">
          <a:xfrm>
            <a:off x="5791200" y="5837238"/>
            <a:ext cx="24733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342900" indent="-342900" eaLnBrk="1" hangingPunct="1">
              <a:buClrTx/>
              <a:buSzTx/>
              <a:buFontTx/>
              <a:buNone/>
            </a:pPr>
            <a:r>
              <a:rPr lang="en-GB" sz="1600" b="0" i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Teitelbaum Science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7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animBg="1"/>
      <p:bldP spid="367620" grpId="0" animBg="1"/>
      <p:bldP spid="367621" grpId="0" animBg="1"/>
      <p:bldP spid="367625" grpId="0" autoUpdateAnimBg="0"/>
      <p:bldP spid="367626" grpId="0" autoUpdateAnimBg="0"/>
      <p:bldP spid="3676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467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914400" y="1447800"/>
          <a:ext cx="7589837" cy="4419600"/>
        </p:xfrm>
        <a:graphic>
          <a:graphicData uri="http://schemas.openxmlformats.org/presentationml/2006/ole">
            <p:oleObj spid="_x0000_s1026" name="MS Org Chart" r:id="rId3" imgW="3822480" imgH="1517400" progId="">
              <p:embed followColorScheme="full"/>
            </p:oleObj>
          </a:graphicData>
        </a:graphic>
      </p:graphicFrame>
      <p:sp>
        <p:nvSpPr>
          <p:cNvPr id="31846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ar-SA" sz="3200" b="1">
                <a:solidFill>
                  <a:schemeClr val="folHlink"/>
                </a:solidFill>
                <a:latin typeface="Arial" pitchFamily="34" charset="0"/>
              </a:rPr>
              <a:t>MULTIPLE MYELOMA: Clinical Picture</a:t>
            </a:r>
          </a:p>
        </p:txBody>
      </p:sp>
      <p:sp>
        <p:nvSpPr>
          <p:cNvPr id="318470" name="Line 6"/>
          <p:cNvSpPr>
            <a:spLocks noChangeShapeType="1"/>
          </p:cNvSpPr>
          <p:nvPr/>
        </p:nvSpPr>
        <p:spPr bwMode="auto">
          <a:xfrm flipH="1">
            <a:off x="4724400" y="3886200"/>
            <a:ext cx="304800" cy="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ar-EG"/>
          </a:p>
        </p:txBody>
      </p:sp>
      <p:sp>
        <p:nvSpPr>
          <p:cNvPr id="318471" name="Line 7"/>
          <p:cNvSpPr>
            <a:spLocks noChangeShapeType="1"/>
          </p:cNvSpPr>
          <p:nvPr/>
        </p:nvSpPr>
        <p:spPr bwMode="auto">
          <a:xfrm flipV="1">
            <a:off x="4724400" y="3429000"/>
            <a:ext cx="0" cy="4572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lIns="92075" tIns="46038" rIns="92075" bIns="46038" anchor="ctr"/>
          <a:lstStyle/>
          <a:p>
            <a:endParaRPr lang="ar-EG"/>
          </a:p>
        </p:txBody>
      </p:sp>
      <p:sp>
        <p:nvSpPr>
          <p:cNvPr id="318472" name="Line 8"/>
          <p:cNvSpPr>
            <a:spLocks noChangeShapeType="1"/>
          </p:cNvSpPr>
          <p:nvPr/>
        </p:nvSpPr>
        <p:spPr bwMode="auto">
          <a:xfrm flipH="1">
            <a:off x="6248400" y="3733800"/>
            <a:ext cx="2286000" cy="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ar-EG"/>
          </a:p>
        </p:txBody>
      </p:sp>
      <p:sp>
        <p:nvSpPr>
          <p:cNvPr id="318473" name="Line 9"/>
          <p:cNvSpPr>
            <a:spLocks noChangeShapeType="1"/>
          </p:cNvSpPr>
          <p:nvPr/>
        </p:nvSpPr>
        <p:spPr bwMode="auto">
          <a:xfrm flipH="1" flipV="1">
            <a:off x="8229600" y="2209800"/>
            <a:ext cx="304800" cy="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lIns="92075" tIns="46038" rIns="92075" bIns="46038" anchor="ctr"/>
          <a:lstStyle/>
          <a:p>
            <a:endParaRPr lang="ar-EG"/>
          </a:p>
        </p:txBody>
      </p:sp>
      <p:sp>
        <p:nvSpPr>
          <p:cNvPr id="318474" name="Line 10"/>
          <p:cNvSpPr>
            <a:spLocks noChangeShapeType="1"/>
          </p:cNvSpPr>
          <p:nvPr/>
        </p:nvSpPr>
        <p:spPr bwMode="auto">
          <a:xfrm flipH="1">
            <a:off x="8534400" y="2209800"/>
            <a:ext cx="0" cy="15240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ar-EG"/>
          </a:p>
        </p:txBody>
      </p:sp>
      <p:sp>
        <p:nvSpPr>
          <p:cNvPr id="318475" name="Line 11"/>
          <p:cNvSpPr>
            <a:spLocks noChangeShapeType="1"/>
          </p:cNvSpPr>
          <p:nvPr/>
        </p:nvSpPr>
        <p:spPr bwMode="auto">
          <a:xfrm flipH="1">
            <a:off x="5334000" y="4724400"/>
            <a:ext cx="381000" cy="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ar-EG"/>
          </a:p>
        </p:txBody>
      </p:sp>
      <p:sp>
        <p:nvSpPr>
          <p:cNvPr id="318476" name="Line 12"/>
          <p:cNvSpPr>
            <a:spLocks noChangeShapeType="1"/>
          </p:cNvSpPr>
          <p:nvPr/>
        </p:nvSpPr>
        <p:spPr bwMode="auto">
          <a:xfrm flipV="1">
            <a:off x="5334000" y="4191000"/>
            <a:ext cx="0" cy="5334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 lIns="92075" tIns="46038" rIns="92075" bIns="46038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Bone Marrow Failure:</a:t>
            </a:r>
            <a:br>
              <a:rPr lang="en-US" dirty="0" smtClean="0"/>
            </a:br>
            <a:r>
              <a:rPr lang="en-US" dirty="0" smtClean="0"/>
              <a:t>*</a:t>
            </a:r>
            <a:r>
              <a:rPr lang="en-US" sz="2700" dirty="0" err="1" smtClean="0"/>
              <a:t>Anemia:usually</a:t>
            </a:r>
            <a:r>
              <a:rPr lang="en-US" sz="2700" dirty="0" smtClean="0"/>
              <a:t> </a:t>
            </a:r>
            <a:r>
              <a:rPr lang="en-US" sz="2700" dirty="0" err="1" smtClean="0"/>
              <a:t>normocytic</a:t>
            </a:r>
            <a:r>
              <a:rPr lang="en-US" sz="2700" dirty="0" smtClean="0"/>
              <a:t> </a:t>
            </a:r>
            <a:r>
              <a:rPr lang="en-US" sz="2700" dirty="0" err="1" smtClean="0"/>
              <a:t>normochromic</a:t>
            </a:r>
            <a:r>
              <a:rPr lang="en-US" sz="2700" dirty="0" smtClean="0"/>
              <a:t> :due to marrow infiltration</a:t>
            </a:r>
            <a:br>
              <a:rPr lang="en-US" sz="2700" dirty="0" smtClean="0"/>
            </a:br>
            <a:r>
              <a:rPr lang="en-US" sz="2700" dirty="0" smtClean="0"/>
              <a:t>and plasma volume expansion.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 smtClean="0"/>
              <a:t>*</a:t>
            </a:r>
            <a:r>
              <a:rPr lang="en-US" sz="2700" dirty="0" err="1" smtClean="0"/>
              <a:t>Neutropenia</a:t>
            </a:r>
            <a:r>
              <a:rPr lang="en-US" sz="2700" dirty="0" smtClean="0"/>
              <a:t> is frequent(++ susceptibility to infection).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*</a:t>
            </a:r>
            <a:r>
              <a:rPr lang="en-US" sz="2700" dirty="0" smtClean="0"/>
              <a:t>Thrombocytopenia is rare.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ar-EG" dirty="0"/>
          </a:p>
        </p:txBody>
      </p:sp>
      <p:sp>
        <p:nvSpPr>
          <p:cNvPr id="5" name="5-Point Star 4"/>
          <p:cNvSpPr/>
          <p:nvPr/>
        </p:nvSpPr>
        <p:spPr>
          <a:xfrm>
            <a:off x="4876800" y="2667000"/>
            <a:ext cx="762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34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Bone Disease:</a:t>
            </a:r>
            <a:br>
              <a:rPr lang="en-US" dirty="0" smtClean="0"/>
            </a:br>
            <a:r>
              <a:rPr lang="en-US" sz="2400" dirty="0" smtClean="0"/>
              <a:t>Skeletal </a:t>
            </a:r>
            <a:r>
              <a:rPr lang="en-US" sz="2400" dirty="0" err="1" smtClean="0"/>
              <a:t>lytic</a:t>
            </a:r>
            <a:r>
              <a:rPr lang="en-US" sz="2400" dirty="0" smtClean="0"/>
              <a:t> </a:t>
            </a:r>
            <a:r>
              <a:rPr lang="en-US" sz="2400" dirty="0" err="1" smtClean="0"/>
              <a:t>lesions,with</a:t>
            </a:r>
            <a:r>
              <a:rPr lang="en-US" sz="2400" dirty="0" smtClean="0"/>
              <a:t> or without </a:t>
            </a:r>
            <a:r>
              <a:rPr lang="en-US" sz="2400" dirty="0" err="1" smtClean="0"/>
              <a:t>osteoperosis,wedging</a:t>
            </a:r>
            <a:r>
              <a:rPr lang="en-US" sz="2400" dirty="0" smtClean="0"/>
              <a:t> or collapse of vertebral bodies or pathological fractures.</a:t>
            </a:r>
            <a:br>
              <a:rPr lang="en-US" sz="2400" dirty="0" smtClean="0"/>
            </a:br>
            <a:r>
              <a:rPr lang="en-US" dirty="0" smtClean="0"/>
              <a:t>Renal Failure: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 20-40% of </a:t>
            </a:r>
            <a:r>
              <a:rPr lang="en-US" sz="2400" dirty="0" err="1" smtClean="0"/>
              <a:t>cases,due</a:t>
            </a:r>
            <a:r>
              <a:rPr lang="en-US" sz="2400" dirty="0" smtClean="0"/>
              <a:t> to:</a:t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dirty="0" err="1" smtClean="0"/>
              <a:t>BJP,and</a:t>
            </a:r>
            <a:r>
              <a:rPr lang="en-US" sz="2400" dirty="0" smtClean="0"/>
              <a:t>/0r  </a:t>
            </a:r>
            <a:r>
              <a:rPr lang="en-US" sz="2400" dirty="0" err="1" smtClean="0"/>
              <a:t>hypercalcemia</a:t>
            </a:r>
            <a:r>
              <a:rPr lang="en-US" sz="2400" dirty="0" smtClean="0"/>
              <a:t> (in 95% of cases).</a:t>
            </a:r>
            <a:br>
              <a:rPr lang="en-US" sz="2400" dirty="0" smtClean="0"/>
            </a:br>
            <a:r>
              <a:rPr lang="en-US" sz="2400" dirty="0" smtClean="0"/>
              <a:t>-Other causes: </a:t>
            </a:r>
            <a:r>
              <a:rPr lang="en-US" sz="2400" dirty="0" err="1" smtClean="0"/>
              <a:t>hyperuricemia,hypeviscosity,sepsis</a:t>
            </a:r>
            <a:r>
              <a:rPr lang="en-US" sz="2400" dirty="0" smtClean="0"/>
              <a:t>&amp; </a:t>
            </a:r>
            <a:r>
              <a:rPr lang="en-US" sz="2400" dirty="0" err="1" smtClean="0"/>
              <a:t>nephrotoxic</a:t>
            </a:r>
            <a:r>
              <a:rPr lang="en-US" sz="2400" dirty="0" smtClean="0"/>
              <a:t> drugs.</a:t>
            </a:r>
            <a:br>
              <a:rPr lang="en-US" sz="240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Hypercalcemia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2200" dirty="0" smtClean="0"/>
              <a:t>Secondary to </a:t>
            </a:r>
            <a:r>
              <a:rPr lang="en-US" sz="2200" dirty="0" err="1" smtClean="0"/>
              <a:t>osteolysis</a:t>
            </a:r>
            <a:r>
              <a:rPr lang="en-US" sz="2200" dirty="0" smtClean="0"/>
              <a:t>-----&gt;</a:t>
            </a:r>
            <a:r>
              <a:rPr lang="en-US" sz="2200" dirty="0" err="1" smtClean="0"/>
              <a:t>polyurea,and</a:t>
            </a:r>
            <a:r>
              <a:rPr lang="en-US" sz="2200" dirty="0" smtClean="0"/>
              <a:t> </a:t>
            </a:r>
            <a:r>
              <a:rPr lang="en-US" sz="2200" dirty="0" err="1" smtClean="0"/>
              <a:t>polydypsia</a:t>
            </a:r>
            <a:r>
              <a:rPr lang="en-US" sz="2200" dirty="0" smtClean="0"/>
              <a:t> may lead to severe dehydration</a:t>
            </a:r>
            <a:br>
              <a:rPr lang="en-US" sz="2200" dirty="0" smtClean="0"/>
            </a:br>
            <a:r>
              <a:rPr lang="en-US" dirty="0" err="1" smtClean="0"/>
              <a:t>Hyperviscosity</a:t>
            </a:r>
            <a:r>
              <a:rPr lang="en-US" sz="2200" dirty="0" smtClean="0"/>
              <a:t>:</a:t>
            </a:r>
            <a:br>
              <a:rPr lang="en-US" sz="2200" dirty="0" smtClean="0"/>
            </a:br>
            <a:r>
              <a:rPr lang="en-US" sz="2200" dirty="0" smtClean="0"/>
              <a:t>usually associated with </a:t>
            </a:r>
            <a:r>
              <a:rPr lang="en-US" sz="2200" dirty="0" err="1" smtClean="0"/>
              <a:t>IgM</a:t>
            </a:r>
            <a:r>
              <a:rPr lang="en-US" sz="2200" dirty="0" smtClean="0"/>
              <a:t> M-protein----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err="1" smtClean="0">
                <a:sym typeface="Wingdings" pitchFamily="2" charset="2"/>
              </a:rPr>
              <a:t>ocular,hemostatic,and</a:t>
            </a:r>
            <a:r>
              <a:rPr lang="en-US" sz="2200" dirty="0" smtClean="0">
                <a:sym typeface="Wingdings" pitchFamily="2" charset="2"/>
              </a:rPr>
              <a:t> neurological disturbances.</a:t>
            </a:r>
            <a:br>
              <a:rPr lang="en-US" sz="2200" dirty="0" smtClean="0">
                <a:sym typeface="Wingdings" pitchFamily="2" charset="2"/>
              </a:rPr>
            </a:br>
            <a:r>
              <a:rPr lang="en-US" dirty="0" err="1" smtClean="0">
                <a:sym typeface="Wingdings" pitchFamily="2" charset="2"/>
              </a:rPr>
              <a:t>Coagulopathy</a:t>
            </a:r>
            <a:r>
              <a:rPr lang="en-US" dirty="0" smtClean="0">
                <a:sym typeface="Wingdings" pitchFamily="2" charset="2"/>
              </a:rPr>
              <a:t>:</a:t>
            </a:r>
            <a:r>
              <a:rPr lang="en-US" sz="2200" dirty="0" smtClean="0">
                <a:sym typeface="Wingdings" pitchFamily="2" charset="2"/>
              </a:rPr>
              <a:t/>
            </a:r>
            <a:br>
              <a:rPr lang="en-US" sz="2200" dirty="0" smtClean="0">
                <a:sym typeface="Wingdings" pitchFamily="2" charset="2"/>
              </a:rPr>
            </a:br>
            <a:r>
              <a:rPr lang="en-US" sz="2200" dirty="0" smtClean="0">
                <a:sym typeface="Wingdings" pitchFamily="2" charset="2"/>
              </a:rPr>
              <a:t>either:</a:t>
            </a:r>
            <a:br>
              <a:rPr lang="en-US" sz="2200" dirty="0" smtClean="0">
                <a:sym typeface="Wingdings" pitchFamily="2" charset="2"/>
              </a:rPr>
            </a:br>
            <a:r>
              <a:rPr lang="en-US" sz="2200" dirty="0" smtClean="0">
                <a:sym typeface="Wingdings" pitchFamily="2" charset="2"/>
              </a:rPr>
              <a:t>-Hemorrhage: due to interference with action of clotting factors and platelets.</a:t>
            </a:r>
            <a:br>
              <a:rPr lang="en-US" sz="2200" dirty="0" smtClean="0">
                <a:sym typeface="Wingdings" pitchFamily="2" charset="2"/>
              </a:rPr>
            </a:br>
            <a:r>
              <a:rPr lang="en-US" sz="2200" dirty="0" smtClean="0">
                <a:sym typeface="Wingdings" pitchFamily="2" charset="2"/>
              </a:rPr>
              <a:t>-Thrombosis: due to acquired protein C deficiency.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ar-EG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Immune </a:t>
            </a:r>
            <a:r>
              <a:rPr lang="en-US" dirty="0" smtClean="0"/>
              <a:t>Paresis:</a:t>
            </a:r>
            <a:br>
              <a:rPr lang="en-US" dirty="0" smtClean="0"/>
            </a:br>
            <a:r>
              <a:rPr lang="en-US" sz="2000" dirty="0" smtClean="0"/>
              <a:t>-In 70% of patients with </a:t>
            </a:r>
            <a:r>
              <a:rPr lang="en-US" sz="2000" dirty="0" err="1" smtClean="0"/>
              <a:t>IgG</a:t>
            </a:r>
            <a:r>
              <a:rPr lang="en-US" sz="2000" dirty="0" smtClean="0"/>
              <a:t> MM,  40% of </a:t>
            </a:r>
            <a:r>
              <a:rPr lang="en-US" sz="2000" dirty="0" err="1" smtClean="0"/>
              <a:t>IgA</a:t>
            </a:r>
            <a:r>
              <a:rPr lang="en-US" sz="2000" dirty="0" smtClean="0"/>
              <a:t> MM and 20% of </a:t>
            </a:r>
            <a:r>
              <a:rPr lang="en-US" sz="2000" dirty="0" err="1" smtClean="0"/>
              <a:t>acses</a:t>
            </a:r>
            <a:r>
              <a:rPr lang="en-US" sz="2000" dirty="0" smtClean="0"/>
              <a:t> with BJP MM</a:t>
            </a:r>
            <a:br>
              <a:rPr lang="en-US" sz="2000" dirty="0" smtClean="0"/>
            </a:br>
            <a:r>
              <a:rPr lang="en-US" sz="2000" dirty="0" smtClean="0"/>
              <a:t>but  cell mediated immunity is intact. So-----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incresed</a:t>
            </a:r>
            <a:r>
              <a:rPr lang="en-US" sz="2000" dirty="0" smtClean="0">
                <a:sym typeface="Wingdings" pitchFamily="2" charset="2"/>
              </a:rPr>
              <a:t> risk of bacterial sepsis.</a:t>
            </a:r>
            <a:br>
              <a:rPr lang="en-US" sz="2000" dirty="0" smtClean="0">
                <a:sym typeface="Wingdings" pitchFamily="2" charset="2"/>
              </a:rPr>
            </a:br>
            <a:r>
              <a:rPr lang="en-US" dirty="0" err="1" smtClean="0">
                <a:sym typeface="Wingdings" pitchFamily="2" charset="2"/>
              </a:rPr>
              <a:t>Amyloidosis</a:t>
            </a:r>
            <a:r>
              <a:rPr lang="en-US" dirty="0" smtClean="0">
                <a:sym typeface="Wingdings" pitchFamily="2" charset="2"/>
              </a:rPr>
              <a:t>:</a:t>
            </a:r>
            <a:r>
              <a:rPr lang="en-US" sz="2000" dirty="0" smtClean="0">
                <a:sym typeface="Wingdings" pitchFamily="2" charset="2"/>
              </a:rPr>
              <a:t/>
            </a:r>
            <a:br>
              <a:rPr lang="en-US" sz="2000" dirty="0" smtClean="0">
                <a:sym typeface="Wingdings" pitchFamily="2" charset="2"/>
              </a:rPr>
            </a:br>
            <a:r>
              <a:rPr lang="en-US" sz="2000" dirty="0" smtClean="0">
                <a:sym typeface="Wingdings" pitchFamily="2" charset="2"/>
              </a:rPr>
              <a:t>In less than 5% of MM cases: more common with BJP and </a:t>
            </a:r>
            <a:r>
              <a:rPr lang="en-US" sz="2000" dirty="0" err="1" smtClean="0">
                <a:sym typeface="Wingdings" pitchFamily="2" charset="2"/>
              </a:rPr>
              <a:t>IgA</a:t>
            </a:r>
            <a:r>
              <a:rPr lang="en-US" sz="2000" dirty="0" smtClean="0">
                <a:sym typeface="Wingdings" pitchFamily="2" charset="2"/>
              </a:rPr>
              <a:t> MM-- deposition of </a:t>
            </a:r>
            <a:r>
              <a:rPr lang="en-US" sz="2000" dirty="0" err="1" smtClean="0">
                <a:sym typeface="Wingdings" pitchFamily="2" charset="2"/>
              </a:rPr>
              <a:t>amyloid</a:t>
            </a:r>
            <a:r>
              <a:rPr lang="en-US" sz="2000" dirty="0" smtClean="0">
                <a:sym typeface="Wingdings" pitchFamily="2" charset="2"/>
              </a:rPr>
              <a:t> material--</a:t>
            </a:r>
            <a:r>
              <a:rPr lang="en-US" sz="2000" dirty="0" err="1" smtClean="0">
                <a:sym typeface="Wingdings" pitchFamily="2" charset="2"/>
              </a:rPr>
              <a:t>congesive</a:t>
            </a:r>
            <a:r>
              <a:rPr lang="en-US" sz="2000" dirty="0" smtClean="0">
                <a:sym typeface="Wingdings" pitchFamily="2" charset="2"/>
              </a:rPr>
              <a:t> heart failure, Carpal tunnel syndrome, </a:t>
            </a:r>
            <a:r>
              <a:rPr lang="en-US" sz="2000" dirty="0" err="1" smtClean="0">
                <a:sym typeface="Wingdings" pitchFamily="2" charset="2"/>
              </a:rPr>
              <a:t>macroglossia</a:t>
            </a:r>
            <a:r>
              <a:rPr lang="en-US" sz="2000" dirty="0" smtClean="0">
                <a:sym typeface="Wingdings" pitchFamily="2" charset="2"/>
              </a:rPr>
              <a:t>, gastrointestinal disturbances and </a:t>
            </a:r>
            <a:r>
              <a:rPr lang="en-US" sz="2000" dirty="0" err="1" smtClean="0">
                <a:sym typeface="Wingdings" pitchFamily="2" charset="2"/>
              </a:rPr>
              <a:t>europathies</a:t>
            </a:r>
            <a:r>
              <a:rPr lang="en-US" sz="2000" dirty="0" smtClean="0">
                <a:sym typeface="Wingdings" pitchFamily="2" charset="2"/>
              </a:rPr>
              <a:t>.,  renal </a:t>
            </a:r>
            <a:r>
              <a:rPr lang="en-US" sz="2000" dirty="0" err="1" smtClean="0">
                <a:sym typeface="Wingdings" pitchFamily="2" charset="2"/>
              </a:rPr>
              <a:t>amyloidosis</a:t>
            </a:r>
            <a:r>
              <a:rPr lang="en-US" sz="2000" dirty="0" smtClean="0">
                <a:sym typeface="Wingdings" pitchFamily="2" charset="2"/>
              </a:rPr>
              <a:t>.</a:t>
            </a:r>
            <a:endParaRPr lang="ar-E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667</Words>
  <Application>Microsoft Office PowerPoint</Application>
  <PresentationFormat>On-screen Show (4:3)</PresentationFormat>
  <Paragraphs>181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MS Org Chart</vt:lpstr>
      <vt:lpstr>Clip</vt:lpstr>
      <vt:lpstr>Slide 1</vt:lpstr>
      <vt:lpstr>Slide 2</vt:lpstr>
      <vt:lpstr>Slide 3</vt:lpstr>
      <vt:lpstr>Slide 4</vt:lpstr>
      <vt:lpstr>MULTIPLE MYELOMA: Clinical Picture</vt:lpstr>
      <vt:lpstr>Bone Marrow Failure: *Anemia:usually normocytic normochromic :due to marrow infiltration and plasma volume expansion. *Neutropenia is frequent(++ susceptibility to infection). *Thrombocytopenia is rare.  </vt:lpstr>
      <vt:lpstr>   Bone Disease: Skeletal lytic lesions,with or without osteoperosis,wedging or collapse of vertebral bodies or pathological fractures. Renal Failure: In 20-40% of cases,due to: -BJP,and/0r  hypercalcemia (in 95% of cases). -Other causes: hyperuricemia,hypeviscosity,sepsis&amp; nephrotoxic drugs. </vt:lpstr>
      <vt:lpstr>Hypercalcemia: Secondary to osteolysis-----&gt;polyurea,and polydypsia may lead to severe dehydration Hyperviscosity: usually associated with IgM M-protein----ocular,hemostatic,and neurological disturbances. Coagulopathy: either: -Hemorrhage: due to interference with action of clotting factors and platelets. -Thrombosis: due to acquired protein C deficiency. </vt:lpstr>
      <vt:lpstr>      Immune Paresis: -In 70% of patients with IgG MM,  40% of IgA MM and 20% of acses with BJP MM but  cell mediated immunity is intact. So----- incresed risk of bacterial sepsis. Amyloidosis: In less than 5% of MM cases: more common with BJP and IgA MM-- deposition of amyloid material--congesive heart failure, Carpal tunnel syndrome, macroglossia, gastrointestinal disturbances and europathies.,  renal amyloidosis.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Survival of Multiple Myeloma patients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NOTEBOOK</cp:lastModifiedBy>
  <cp:revision>45</cp:revision>
  <dcterms:created xsi:type="dcterms:W3CDTF">2006-08-16T00:00:00Z</dcterms:created>
  <dcterms:modified xsi:type="dcterms:W3CDTF">2009-12-15T21:58:14Z</dcterms:modified>
</cp:coreProperties>
</file>