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3" r:id="rId2"/>
    <p:sldId id="380" r:id="rId3"/>
    <p:sldId id="304" r:id="rId4"/>
    <p:sldId id="341" r:id="rId5"/>
    <p:sldId id="265" r:id="rId6"/>
    <p:sldId id="266" r:id="rId7"/>
    <p:sldId id="371" r:id="rId8"/>
    <p:sldId id="354" r:id="rId9"/>
    <p:sldId id="366" r:id="rId10"/>
    <p:sldId id="374" r:id="rId11"/>
    <p:sldId id="363" r:id="rId12"/>
    <p:sldId id="356" r:id="rId13"/>
    <p:sldId id="322" r:id="rId14"/>
    <p:sldId id="381" r:id="rId15"/>
    <p:sldId id="357" r:id="rId16"/>
    <p:sldId id="358" r:id="rId17"/>
    <p:sldId id="359" r:id="rId18"/>
    <p:sldId id="360" r:id="rId19"/>
    <p:sldId id="361" r:id="rId20"/>
    <p:sldId id="362" r:id="rId21"/>
    <p:sldId id="372" r:id="rId22"/>
    <p:sldId id="303" r:id="rId23"/>
    <p:sldId id="338" r:id="rId24"/>
    <p:sldId id="351" r:id="rId25"/>
    <p:sldId id="352" r:id="rId26"/>
    <p:sldId id="353" r:id="rId27"/>
    <p:sldId id="367" r:id="rId28"/>
    <p:sldId id="368" r:id="rId29"/>
    <p:sldId id="369" r:id="rId30"/>
    <p:sldId id="370" r:id="rId31"/>
    <p:sldId id="382" r:id="rId32"/>
    <p:sldId id="375" r:id="rId33"/>
    <p:sldId id="377" r:id="rId34"/>
    <p:sldId id="281" r:id="rId35"/>
    <p:sldId id="320" r:id="rId36"/>
    <p:sldId id="329" r:id="rId37"/>
    <p:sldId id="330" r:id="rId38"/>
    <p:sldId id="339" r:id="rId39"/>
    <p:sldId id="349" r:id="rId40"/>
    <p:sldId id="319" r:id="rId41"/>
    <p:sldId id="299" r:id="rId42"/>
    <p:sldId id="300" r:id="rId43"/>
    <p:sldId id="373" r:id="rId44"/>
    <p:sldId id="364" r:id="rId45"/>
    <p:sldId id="379" r:id="rId46"/>
    <p:sldId id="378" r:id="rId47"/>
    <p:sldId id="384" r:id="rId48"/>
    <p:sldId id="383" r:id="rId49"/>
    <p:sldId id="365" r:id="rId50"/>
    <p:sldId id="324" r:id="rId51"/>
    <p:sldId id="325" r:id="rId52"/>
    <p:sldId id="326" r:id="rId53"/>
    <p:sldId id="327"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A001"/>
    <a:srgbClr val="FF0066"/>
    <a:srgbClr val="D42047"/>
    <a:srgbClr val="82A254"/>
    <a:srgbClr val="000000"/>
    <a:srgbClr val="CE137C"/>
    <a:srgbClr val="6E98D4"/>
    <a:srgbClr val="F6C5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86" autoAdjust="0"/>
    <p:restoredTop sz="97949" autoAdjust="0"/>
  </p:normalViewPr>
  <p:slideViewPr>
    <p:cSldViewPr snapToObjects="1">
      <p:cViewPr>
        <p:scale>
          <a:sx n="51" d="100"/>
          <a:sy n="51" d="100"/>
        </p:scale>
        <p:origin x="-1086"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FB59CB-4FAE-4377-9884-E30F61820E0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CE4CAF-1AF5-4EB3-9778-8687DD581D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B24986B-DEF6-423B-A013-05DD4BD276D4}" type="slidenum">
              <a:rPr lang="fr-FR">
                <a:cs typeface="Arial" charset="0"/>
              </a:rPr>
              <a:pPr/>
              <a:t>49</a:t>
            </a:fld>
            <a:endParaRPr lang="fr-FR">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lgn="just"/>
            <a:r>
              <a:rPr lang="en-US" sz="1000" smtClean="0">
                <a:latin typeface="Arial" charset="0"/>
                <a:cs typeface="Arial" charset="0"/>
              </a:rPr>
              <a:t>This battery can be connected to any Respironics BiPAP : BiPAP Synchrony, BiPAP Harmony and BiPAP Pro.</a:t>
            </a:r>
          </a:p>
          <a:p>
            <a:pPr algn="just"/>
            <a:r>
              <a:rPr lang="en-GB" sz="1000" smtClean="0">
                <a:latin typeface="Arial" charset="0"/>
                <a:cs typeface="Arial" charset="0"/>
              </a:rPr>
              <a:t>The new battery pack</a:t>
            </a:r>
            <a:r>
              <a:rPr lang="en-US" sz="1000" smtClean="0">
                <a:latin typeface="Arial" charset="0"/>
                <a:cs typeface="Arial" charset="0"/>
              </a:rPr>
              <a:t> will then perfectly suit for portable use with active lifestyle patients (i.e. camping, etc.) and mobile patients on wheelchair, and for safety consideration with patients that have the need for backup power.</a:t>
            </a:r>
            <a:endParaRPr lang="en-US" sz="1000" smtClean="0">
              <a:cs typeface="Times New Roman" pitchFamily="18" charset="0"/>
            </a:endParaRPr>
          </a:p>
          <a:p>
            <a:r>
              <a:rPr lang="en-GB" sz="1000" smtClean="0">
                <a:latin typeface="Arial" charset="0"/>
                <a:cs typeface="Arial" charset="0"/>
              </a:rPr>
              <a:t> </a:t>
            </a:r>
            <a:endParaRPr lang="en-US" sz="1000" smtClean="0">
              <a:latin typeface="Arial" charset="0"/>
              <a:cs typeface="Arial" charset="0"/>
            </a:endParaRPr>
          </a:p>
          <a:p>
            <a:pPr algn="just"/>
            <a:r>
              <a:rPr lang="en-GB" sz="1000" b="1" smtClean="0">
                <a:latin typeface="Arial" charset="0"/>
                <a:cs typeface="Arial" charset="0"/>
              </a:rPr>
              <a:t>Main features:</a:t>
            </a:r>
            <a:endParaRPr lang="en-US" sz="1000" smtClean="0">
              <a:latin typeface="Arial" charset="0"/>
              <a:cs typeface="Arial" charset="0"/>
            </a:endParaRPr>
          </a:p>
          <a:p>
            <a:pPr algn="just"/>
            <a:r>
              <a:rPr lang="en-GB" sz="1000" smtClean="0">
                <a:latin typeface="Arial" charset="0"/>
                <a:cs typeface="Arial" charset="0"/>
              </a:rPr>
              <a:t> </a:t>
            </a:r>
            <a:endParaRPr lang="en-US" sz="1000" smtClean="0">
              <a:latin typeface="Arial" charset="0"/>
              <a:cs typeface="Arial" charset="0"/>
            </a:endParaRPr>
          </a:p>
          <a:p>
            <a:pPr algn="just"/>
            <a:r>
              <a:rPr lang="en-US" sz="1000" smtClean="0">
                <a:cs typeface="Times New Roman" pitchFamily="18" charset="0"/>
              </a:rPr>
              <a:t>-          </a:t>
            </a:r>
            <a:r>
              <a:rPr lang="en-US" sz="1000" smtClean="0">
                <a:latin typeface="Arial" charset="0"/>
                <a:cs typeface="Arial" charset="0"/>
              </a:rPr>
              <a:t>Sealed Lead Acid Battery combination is 12v 14.4AH.  </a:t>
            </a:r>
          </a:p>
          <a:p>
            <a:pPr algn="just"/>
            <a:r>
              <a:rPr lang="en-US" sz="1000" smtClean="0">
                <a:cs typeface="Times New Roman" pitchFamily="18" charset="0"/>
              </a:rPr>
              <a:t>-          </a:t>
            </a:r>
            <a:r>
              <a:rPr lang="en-US" sz="1000" smtClean="0">
                <a:latin typeface="Arial" charset="0"/>
                <a:cs typeface="Arial" charset="0"/>
              </a:rPr>
              <a:t>Packaged together with Charger and DC cable in 1 carrying case weighing approximately 13.5lbs/6.2Kg. </a:t>
            </a:r>
          </a:p>
          <a:p>
            <a:pPr algn="just"/>
            <a:r>
              <a:rPr lang="en-US" sz="1000" smtClean="0">
                <a:cs typeface="Times New Roman" pitchFamily="18" charset="0"/>
              </a:rPr>
              <a:t>-          </a:t>
            </a:r>
            <a:r>
              <a:rPr lang="en-US" sz="1000" smtClean="0">
                <a:latin typeface="Arial" charset="0"/>
                <a:cs typeface="Arial" charset="0"/>
              </a:rPr>
              <a:t>Overall dimensions of the Carrying Case are 8 ½” x 7” x 7”: 21 x 18 x 18 cm</a:t>
            </a:r>
          </a:p>
          <a:p>
            <a:pPr algn="just"/>
            <a:r>
              <a:rPr lang="en-US" sz="1000" smtClean="0">
                <a:cs typeface="Times New Roman" pitchFamily="18" charset="0"/>
              </a:rPr>
              <a:t>-          </a:t>
            </a:r>
            <a:r>
              <a:rPr lang="en-US" sz="1000" smtClean="0">
                <a:latin typeface="Arial" charset="0"/>
                <a:cs typeface="Arial" charset="0"/>
              </a:rPr>
              <a:t>Battery Charger has universal input of 100-240VAC with LED charging status.  Also comes with 4 different plugs to work virtually throughout the world. </a:t>
            </a:r>
          </a:p>
          <a:p>
            <a:pPr algn="just"/>
            <a:r>
              <a:rPr lang="en-US" sz="1000" smtClean="0">
                <a:cs typeface="Times New Roman" pitchFamily="18" charset="0"/>
              </a:rPr>
              <a:t>-          </a:t>
            </a:r>
            <a:r>
              <a:rPr lang="en-US" sz="1000" smtClean="0">
                <a:latin typeface="Arial" charset="0"/>
                <a:cs typeface="Arial" charset="0"/>
              </a:rPr>
              <a:t>Battery Charger recharges current battery configuration in ~10 hours or less, depending on charge status of batteries</a:t>
            </a:r>
          </a:p>
          <a:p>
            <a:pPr algn="just"/>
            <a:r>
              <a:rPr lang="en-US" sz="1000" b="1" smtClean="0">
                <a:latin typeface="Arial" charset="0"/>
                <a:cs typeface="Arial" charset="0"/>
              </a:rPr>
              <a:t>Run Time on common RI units:</a:t>
            </a:r>
            <a:endParaRPr lang="en-US" sz="1000" smtClean="0">
              <a:latin typeface="Arial" charset="0"/>
              <a:cs typeface="Arial" charset="0"/>
            </a:endParaRPr>
          </a:p>
          <a:p>
            <a:pPr algn="just"/>
            <a:r>
              <a:rPr lang="en-US" sz="1000" smtClean="0">
                <a:cs typeface="Times New Roman" pitchFamily="18" charset="0"/>
              </a:rPr>
              <a:t>-          </a:t>
            </a:r>
            <a:r>
              <a:rPr lang="en-US" sz="1000" smtClean="0">
                <a:latin typeface="Arial" charset="0"/>
                <a:cs typeface="Arial" charset="0"/>
              </a:rPr>
              <a:t>MPAP at 12cmH20: ~26hours</a:t>
            </a:r>
          </a:p>
          <a:p>
            <a:pPr algn="just"/>
            <a:r>
              <a:rPr lang="en-US" sz="1000" smtClean="0">
                <a:cs typeface="Times New Roman" pitchFamily="18" charset="0"/>
              </a:rPr>
              <a:t>-          </a:t>
            </a:r>
            <a:r>
              <a:rPr lang="en-US" sz="1000" smtClean="0">
                <a:latin typeface="Arial" charset="0"/>
                <a:cs typeface="Arial" charset="0"/>
              </a:rPr>
              <a:t>MPAP at 20/4cmH20 and 12BPM: ~16 hours</a:t>
            </a:r>
          </a:p>
          <a:p>
            <a:pPr algn="just"/>
            <a:r>
              <a:rPr lang="en-US" sz="1000" smtClean="0">
                <a:cs typeface="Times New Roman" pitchFamily="18" charset="0"/>
              </a:rPr>
              <a:t>-          </a:t>
            </a:r>
            <a:r>
              <a:rPr lang="en-US" sz="1000" smtClean="0">
                <a:latin typeface="Arial" charset="0"/>
                <a:cs typeface="Arial" charset="0"/>
              </a:rPr>
              <a:t>BiPAP Pro 2 at 20/4cmH20 and 12BPM: ~7 hours</a:t>
            </a:r>
          </a:p>
          <a:p>
            <a:r>
              <a:rPr lang="en-US" sz="1000" smtClean="0">
                <a:latin typeface="Arial" charset="0"/>
                <a:cs typeface="Arial" charset="0"/>
              </a:rPr>
              <a:t>BiPAP Harmony or BiPAP Synchrony at 20/4cmH20 and 12BPM: ~7 hours</a:t>
            </a:r>
            <a:r>
              <a:rPr lang="en-US" sz="100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0" name="Picture 8" descr="satr"/>
          <p:cNvPicPr>
            <a:picLocks noChangeAspect="1" noChangeArrowheads="1"/>
          </p:cNvPicPr>
          <p:nvPr userDrawn="1"/>
        </p:nvPicPr>
        <p:blipFill>
          <a:blip r:embed="rId2" cstate="print"/>
          <a:srcRect/>
          <a:stretch>
            <a:fillRect/>
          </a:stretch>
        </p:blipFill>
        <p:spPr bwMode="auto">
          <a:xfrm>
            <a:off x="1125538" y="1819275"/>
            <a:ext cx="147637" cy="147638"/>
          </a:xfrm>
          <a:prstGeom prst="rect">
            <a:avLst/>
          </a:prstGeom>
          <a:noFill/>
        </p:spPr>
      </p:pic>
      <p:pic>
        <p:nvPicPr>
          <p:cNvPr id="3081" name="Picture 9" descr="satr2"/>
          <p:cNvPicPr>
            <a:picLocks noChangeAspect="1" noChangeArrowheads="1"/>
          </p:cNvPicPr>
          <p:nvPr userDrawn="1"/>
        </p:nvPicPr>
        <p:blipFill>
          <a:blip r:embed="rId3" cstate="print"/>
          <a:srcRect/>
          <a:stretch>
            <a:fillRect/>
          </a:stretch>
        </p:blipFill>
        <p:spPr bwMode="auto">
          <a:xfrm>
            <a:off x="7315200" y="1447800"/>
            <a:ext cx="223838" cy="223838"/>
          </a:xfrm>
          <a:prstGeom prst="rect">
            <a:avLst/>
          </a:prstGeom>
          <a:noFill/>
        </p:spPr>
      </p:pic>
      <p:pic>
        <p:nvPicPr>
          <p:cNvPr id="3083" name="Picture 11" descr="satr3"/>
          <p:cNvPicPr>
            <a:picLocks noChangeAspect="1" noChangeArrowheads="1"/>
          </p:cNvPicPr>
          <p:nvPr userDrawn="1"/>
        </p:nvPicPr>
        <p:blipFill>
          <a:blip r:embed="rId4" cstate="print"/>
          <a:srcRect/>
          <a:stretch>
            <a:fillRect/>
          </a:stretch>
        </p:blipFill>
        <p:spPr bwMode="auto">
          <a:xfrm>
            <a:off x="2120900" y="3195638"/>
            <a:ext cx="223838" cy="223837"/>
          </a:xfrm>
          <a:prstGeom prst="rect">
            <a:avLst/>
          </a:prstGeom>
          <a:noFill/>
        </p:spPr>
      </p:pic>
      <p:pic>
        <p:nvPicPr>
          <p:cNvPr id="3084" name="Picture 12" descr="satr"/>
          <p:cNvPicPr>
            <a:picLocks noChangeAspect="1" noChangeArrowheads="1"/>
          </p:cNvPicPr>
          <p:nvPr userDrawn="1"/>
        </p:nvPicPr>
        <p:blipFill>
          <a:blip r:embed="rId2" cstate="print"/>
          <a:srcRect/>
          <a:stretch>
            <a:fillRect/>
          </a:stretch>
        </p:blipFill>
        <p:spPr bwMode="auto">
          <a:xfrm>
            <a:off x="2730500" y="5565775"/>
            <a:ext cx="147638" cy="147638"/>
          </a:xfrm>
          <a:prstGeom prst="rect">
            <a:avLst/>
          </a:prstGeom>
          <a:noFill/>
        </p:spPr>
      </p:pic>
      <p:pic>
        <p:nvPicPr>
          <p:cNvPr id="3085" name="Picture 13" descr="satr"/>
          <p:cNvPicPr>
            <a:picLocks noChangeAspect="1" noChangeArrowheads="1"/>
          </p:cNvPicPr>
          <p:nvPr userDrawn="1"/>
        </p:nvPicPr>
        <p:blipFill>
          <a:blip r:embed="rId2" cstate="print"/>
          <a:srcRect/>
          <a:stretch>
            <a:fillRect/>
          </a:stretch>
        </p:blipFill>
        <p:spPr bwMode="auto">
          <a:xfrm>
            <a:off x="7302500" y="5105400"/>
            <a:ext cx="147638" cy="147638"/>
          </a:xfrm>
          <a:prstGeom prst="rect">
            <a:avLst/>
          </a:prstGeom>
          <a:noFill/>
        </p:spPr>
      </p:pic>
      <p:pic>
        <p:nvPicPr>
          <p:cNvPr id="3086" name="Picture 14" descr="satr"/>
          <p:cNvPicPr>
            <a:picLocks noChangeAspect="1" noChangeArrowheads="1"/>
          </p:cNvPicPr>
          <p:nvPr userDrawn="1"/>
        </p:nvPicPr>
        <p:blipFill>
          <a:blip r:embed="rId2" cstate="print"/>
          <a:srcRect/>
          <a:stretch>
            <a:fillRect/>
          </a:stretch>
        </p:blipFill>
        <p:spPr bwMode="auto">
          <a:xfrm>
            <a:off x="4178300" y="533400"/>
            <a:ext cx="147638" cy="147638"/>
          </a:xfrm>
          <a:prstGeom prst="rect">
            <a:avLst/>
          </a:prstGeom>
          <a:noFill/>
        </p:spPr>
      </p:pic>
      <p:pic>
        <p:nvPicPr>
          <p:cNvPr id="3087" name="Picture 15" descr="satr2"/>
          <p:cNvPicPr>
            <a:picLocks noChangeAspect="1" noChangeArrowheads="1"/>
          </p:cNvPicPr>
          <p:nvPr userDrawn="1"/>
        </p:nvPicPr>
        <p:blipFill>
          <a:blip r:embed="rId3" cstate="print"/>
          <a:srcRect/>
          <a:stretch>
            <a:fillRect/>
          </a:stretch>
        </p:blipFill>
        <p:spPr bwMode="auto">
          <a:xfrm>
            <a:off x="901700" y="4562475"/>
            <a:ext cx="223838" cy="223838"/>
          </a:xfrm>
          <a:prstGeom prst="rect">
            <a:avLst/>
          </a:prstGeom>
          <a:noFill/>
        </p:spPr>
      </p:pic>
      <p:pic>
        <p:nvPicPr>
          <p:cNvPr id="3088" name="Picture 16" descr="satr2"/>
          <p:cNvPicPr>
            <a:picLocks noChangeAspect="1" noChangeArrowheads="1"/>
          </p:cNvPicPr>
          <p:nvPr userDrawn="1"/>
        </p:nvPicPr>
        <p:blipFill>
          <a:blip r:embed="rId3" cstate="print"/>
          <a:srcRect/>
          <a:stretch>
            <a:fillRect/>
          </a:stretch>
        </p:blipFill>
        <p:spPr bwMode="auto">
          <a:xfrm>
            <a:off x="8035925" y="3392488"/>
            <a:ext cx="223838" cy="223837"/>
          </a:xfrm>
          <a:prstGeom prst="rect">
            <a:avLst/>
          </a:prstGeom>
          <a:noFill/>
        </p:spPr>
      </p:pic>
      <p:pic>
        <p:nvPicPr>
          <p:cNvPr id="3090" name="Picture 18" descr="satr4"/>
          <p:cNvPicPr>
            <a:picLocks noChangeAspect="1" noChangeArrowheads="1"/>
          </p:cNvPicPr>
          <p:nvPr userDrawn="1"/>
        </p:nvPicPr>
        <p:blipFill>
          <a:blip r:embed="rId5" cstate="print"/>
          <a:srcRect/>
          <a:stretch>
            <a:fillRect/>
          </a:stretch>
        </p:blipFill>
        <p:spPr bwMode="auto">
          <a:xfrm>
            <a:off x="6616700" y="5786438"/>
            <a:ext cx="290513" cy="290512"/>
          </a:xfrm>
          <a:prstGeom prst="rect">
            <a:avLst/>
          </a:prstGeom>
          <a:noFill/>
        </p:spPr>
      </p:pic>
      <p:pic>
        <p:nvPicPr>
          <p:cNvPr id="3091" name="Picture 19" descr="satr5"/>
          <p:cNvPicPr>
            <a:picLocks noChangeAspect="1" noChangeArrowheads="1"/>
          </p:cNvPicPr>
          <p:nvPr userDrawn="1"/>
        </p:nvPicPr>
        <p:blipFill>
          <a:blip r:embed="rId6" cstate="print"/>
          <a:srcRect/>
          <a:stretch>
            <a:fillRect/>
          </a:stretch>
        </p:blipFill>
        <p:spPr bwMode="auto">
          <a:xfrm>
            <a:off x="7924800" y="990600"/>
            <a:ext cx="223838" cy="223838"/>
          </a:xfrm>
          <a:prstGeom prst="rect">
            <a:avLst/>
          </a:prstGeom>
          <a:noFill/>
        </p:spPr>
      </p:pic>
      <p:pic>
        <p:nvPicPr>
          <p:cNvPr id="3092" name="Picture 20" descr="satr5"/>
          <p:cNvPicPr>
            <a:picLocks noChangeAspect="1" noChangeArrowheads="1"/>
          </p:cNvPicPr>
          <p:nvPr userDrawn="1"/>
        </p:nvPicPr>
        <p:blipFill>
          <a:blip r:embed="rId6" cstate="print"/>
          <a:srcRect/>
          <a:stretch>
            <a:fillRect/>
          </a:stretch>
        </p:blipFill>
        <p:spPr bwMode="auto">
          <a:xfrm>
            <a:off x="1774825" y="1473200"/>
            <a:ext cx="223838" cy="223838"/>
          </a:xfrm>
          <a:prstGeom prst="rect">
            <a:avLst/>
          </a:prstGeom>
          <a:noFill/>
        </p:spPr>
      </p:pic>
      <p:pic>
        <p:nvPicPr>
          <p:cNvPr id="3093" name="Picture 21" descr="satr5"/>
          <p:cNvPicPr>
            <a:picLocks noChangeAspect="1" noChangeArrowheads="1"/>
          </p:cNvPicPr>
          <p:nvPr userDrawn="1"/>
        </p:nvPicPr>
        <p:blipFill>
          <a:blip r:embed="rId6" cstate="print"/>
          <a:srcRect/>
          <a:stretch>
            <a:fillRect/>
          </a:stretch>
        </p:blipFill>
        <p:spPr bwMode="auto">
          <a:xfrm>
            <a:off x="1012825" y="3649663"/>
            <a:ext cx="223838" cy="223837"/>
          </a:xfrm>
          <a:prstGeom prst="rect">
            <a:avLst/>
          </a:prstGeom>
          <a:noFill/>
        </p:spPr>
      </p:pic>
      <p:pic>
        <p:nvPicPr>
          <p:cNvPr id="3095" name="Picture 23" descr="satr5"/>
          <p:cNvPicPr>
            <a:picLocks noChangeAspect="1" noChangeArrowheads="1"/>
          </p:cNvPicPr>
          <p:nvPr userDrawn="1"/>
        </p:nvPicPr>
        <p:blipFill>
          <a:blip r:embed="rId6" cstate="print"/>
          <a:srcRect/>
          <a:stretch>
            <a:fillRect/>
          </a:stretch>
        </p:blipFill>
        <p:spPr bwMode="auto">
          <a:xfrm>
            <a:off x="677863" y="6003925"/>
            <a:ext cx="223837" cy="223838"/>
          </a:xfrm>
          <a:prstGeom prst="rect">
            <a:avLst/>
          </a:prstGeom>
          <a:noFill/>
        </p:spPr>
      </p:pic>
      <p:pic>
        <p:nvPicPr>
          <p:cNvPr id="3096" name="Picture 24" descr="satr5"/>
          <p:cNvPicPr>
            <a:picLocks noChangeAspect="1" noChangeArrowheads="1"/>
          </p:cNvPicPr>
          <p:nvPr userDrawn="1"/>
        </p:nvPicPr>
        <p:blipFill>
          <a:blip r:embed="rId6" cstate="print"/>
          <a:srcRect/>
          <a:stretch>
            <a:fillRect/>
          </a:stretch>
        </p:blipFill>
        <p:spPr bwMode="auto">
          <a:xfrm>
            <a:off x="8686800" y="5414963"/>
            <a:ext cx="223838" cy="223837"/>
          </a:xfrm>
          <a:prstGeom prst="rect">
            <a:avLst/>
          </a:prstGeom>
          <a:noFill/>
        </p:spPr>
      </p:pic>
      <p:pic>
        <p:nvPicPr>
          <p:cNvPr id="3097" name="Picture 25" descr="satr"/>
          <p:cNvPicPr>
            <a:picLocks noChangeAspect="1" noChangeArrowheads="1"/>
          </p:cNvPicPr>
          <p:nvPr userDrawn="1"/>
        </p:nvPicPr>
        <p:blipFill>
          <a:blip r:embed="rId2" cstate="print"/>
          <a:srcRect/>
          <a:stretch>
            <a:fillRect/>
          </a:stretch>
        </p:blipFill>
        <p:spPr bwMode="auto">
          <a:xfrm>
            <a:off x="368300" y="300038"/>
            <a:ext cx="147638" cy="147637"/>
          </a:xfrm>
          <a:prstGeom prst="rect">
            <a:avLst/>
          </a:prstGeom>
          <a:noFill/>
        </p:spPr>
      </p:pic>
      <p:pic>
        <p:nvPicPr>
          <p:cNvPr id="3098" name="Picture 26" descr="satr"/>
          <p:cNvPicPr>
            <a:picLocks noChangeAspect="1" noChangeArrowheads="1"/>
          </p:cNvPicPr>
          <p:nvPr userDrawn="1"/>
        </p:nvPicPr>
        <p:blipFill>
          <a:blip r:embed="rId2" cstate="print"/>
          <a:srcRect/>
          <a:stretch>
            <a:fillRect/>
          </a:stretch>
        </p:blipFill>
        <p:spPr bwMode="auto">
          <a:xfrm>
            <a:off x="8458200" y="1597025"/>
            <a:ext cx="147638" cy="147638"/>
          </a:xfrm>
          <a:prstGeom prst="rect">
            <a:avLst/>
          </a:prstGeom>
          <a:noFill/>
        </p:spPr>
      </p:pic>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EB72765-9598-4AF0-8A30-3D2A9D37791D}" type="slidenum">
              <a:rPr lang="en-US"/>
              <a:pPr/>
              <a:t>‹#›</a:t>
            </a:fld>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95CDDD-D395-407B-93A3-028B0D0B822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365861-7EDA-4548-9406-CFD05D19D3B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E9BDE11-5F80-4D7B-B3AF-B9806539174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33AF48C-9B37-445C-913D-8FE733D639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DCD4A7-2707-4F73-ABD7-312A6D4D004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1E1739-616D-4C81-9FFB-1C7DD870DD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89CBBF-613D-4D1B-998D-697A5F3F32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6E728B-FC8C-49B3-9196-FD73A2326E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4A35E0-7009-4C74-B542-FAD432DAD47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AC1FE7-1A3D-464F-AFF4-EFFB7897592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9462D1-2898-45F7-9EE2-5E59B75C42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C02872-B89D-48C5-9A8B-83011562268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gif"/><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satr"/>
          <p:cNvPicPr>
            <a:picLocks noChangeAspect="1" noChangeArrowheads="1"/>
          </p:cNvPicPr>
          <p:nvPr userDrawn="1"/>
        </p:nvPicPr>
        <p:blipFill>
          <a:blip r:embed="rId15" cstate="print"/>
          <a:srcRect/>
          <a:stretch>
            <a:fillRect/>
          </a:stretch>
        </p:blipFill>
        <p:spPr bwMode="auto">
          <a:xfrm>
            <a:off x="1125538" y="1819275"/>
            <a:ext cx="147637" cy="147638"/>
          </a:xfrm>
          <a:prstGeom prst="rect">
            <a:avLst/>
          </a:prstGeom>
          <a:noFill/>
        </p:spPr>
      </p:pic>
      <p:pic>
        <p:nvPicPr>
          <p:cNvPr id="1033" name="Picture 9" descr="satr2"/>
          <p:cNvPicPr>
            <a:picLocks noChangeAspect="1" noChangeArrowheads="1"/>
          </p:cNvPicPr>
          <p:nvPr userDrawn="1"/>
        </p:nvPicPr>
        <p:blipFill>
          <a:blip r:embed="rId16" cstate="print"/>
          <a:srcRect/>
          <a:stretch>
            <a:fillRect/>
          </a:stretch>
        </p:blipFill>
        <p:spPr bwMode="auto">
          <a:xfrm>
            <a:off x="7315200" y="1447800"/>
            <a:ext cx="223838" cy="223838"/>
          </a:xfrm>
          <a:prstGeom prst="rect">
            <a:avLst/>
          </a:prstGeom>
          <a:noFill/>
        </p:spPr>
      </p:pic>
      <p:pic>
        <p:nvPicPr>
          <p:cNvPr id="1034" name="Picture 10" descr="satr3"/>
          <p:cNvPicPr>
            <a:picLocks noChangeAspect="1" noChangeArrowheads="1"/>
          </p:cNvPicPr>
          <p:nvPr userDrawn="1"/>
        </p:nvPicPr>
        <p:blipFill>
          <a:blip r:embed="rId17" cstate="print"/>
          <a:srcRect/>
          <a:stretch>
            <a:fillRect/>
          </a:stretch>
        </p:blipFill>
        <p:spPr bwMode="auto">
          <a:xfrm>
            <a:off x="5092700" y="2489200"/>
            <a:ext cx="223838" cy="223838"/>
          </a:xfrm>
          <a:prstGeom prst="rect">
            <a:avLst/>
          </a:prstGeom>
          <a:noFill/>
        </p:spPr>
      </p:pic>
      <p:pic>
        <p:nvPicPr>
          <p:cNvPr id="1035" name="Picture 11" descr="satr3"/>
          <p:cNvPicPr>
            <a:picLocks noChangeAspect="1" noChangeArrowheads="1"/>
          </p:cNvPicPr>
          <p:nvPr userDrawn="1"/>
        </p:nvPicPr>
        <p:blipFill>
          <a:blip r:embed="rId17" cstate="print"/>
          <a:srcRect/>
          <a:stretch>
            <a:fillRect/>
          </a:stretch>
        </p:blipFill>
        <p:spPr bwMode="auto">
          <a:xfrm>
            <a:off x="2120900" y="3195638"/>
            <a:ext cx="223838" cy="223837"/>
          </a:xfrm>
          <a:prstGeom prst="rect">
            <a:avLst/>
          </a:prstGeom>
          <a:noFill/>
        </p:spPr>
      </p:pic>
      <p:pic>
        <p:nvPicPr>
          <p:cNvPr id="1036" name="Picture 12" descr="satr"/>
          <p:cNvPicPr>
            <a:picLocks noChangeAspect="1" noChangeArrowheads="1"/>
          </p:cNvPicPr>
          <p:nvPr userDrawn="1"/>
        </p:nvPicPr>
        <p:blipFill>
          <a:blip r:embed="rId15" cstate="print"/>
          <a:srcRect/>
          <a:stretch>
            <a:fillRect/>
          </a:stretch>
        </p:blipFill>
        <p:spPr bwMode="auto">
          <a:xfrm>
            <a:off x="2730500" y="5565775"/>
            <a:ext cx="147638" cy="147638"/>
          </a:xfrm>
          <a:prstGeom prst="rect">
            <a:avLst/>
          </a:prstGeom>
          <a:noFill/>
        </p:spPr>
      </p:pic>
      <p:pic>
        <p:nvPicPr>
          <p:cNvPr id="1037" name="Picture 13" descr="satr"/>
          <p:cNvPicPr>
            <a:picLocks noChangeAspect="1" noChangeArrowheads="1"/>
          </p:cNvPicPr>
          <p:nvPr userDrawn="1"/>
        </p:nvPicPr>
        <p:blipFill>
          <a:blip r:embed="rId15" cstate="print"/>
          <a:srcRect/>
          <a:stretch>
            <a:fillRect/>
          </a:stretch>
        </p:blipFill>
        <p:spPr bwMode="auto">
          <a:xfrm>
            <a:off x="7302500" y="5105400"/>
            <a:ext cx="147638" cy="147638"/>
          </a:xfrm>
          <a:prstGeom prst="rect">
            <a:avLst/>
          </a:prstGeom>
          <a:noFill/>
        </p:spPr>
      </p:pic>
      <p:pic>
        <p:nvPicPr>
          <p:cNvPr id="1038" name="Picture 14" descr="satr"/>
          <p:cNvPicPr>
            <a:picLocks noChangeAspect="1" noChangeArrowheads="1"/>
          </p:cNvPicPr>
          <p:nvPr userDrawn="1"/>
        </p:nvPicPr>
        <p:blipFill>
          <a:blip r:embed="rId15" cstate="print"/>
          <a:srcRect/>
          <a:stretch>
            <a:fillRect/>
          </a:stretch>
        </p:blipFill>
        <p:spPr bwMode="auto">
          <a:xfrm>
            <a:off x="4178300" y="533400"/>
            <a:ext cx="147638" cy="147638"/>
          </a:xfrm>
          <a:prstGeom prst="rect">
            <a:avLst/>
          </a:prstGeom>
          <a:noFill/>
        </p:spPr>
      </p:pic>
      <p:pic>
        <p:nvPicPr>
          <p:cNvPr id="1039" name="Picture 15" descr="satr2"/>
          <p:cNvPicPr>
            <a:picLocks noChangeAspect="1" noChangeArrowheads="1"/>
          </p:cNvPicPr>
          <p:nvPr userDrawn="1"/>
        </p:nvPicPr>
        <p:blipFill>
          <a:blip r:embed="rId16" cstate="print"/>
          <a:srcRect/>
          <a:stretch>
            <a:fillRect/>
          </a:stretch>
        </p:blipFill>
        <p:spPr bwMode="auto">
          <a:xfrm>
            <a:off x="901700" y="4562475"/>
            <a:ext cx="223838" cy="223838"/>
          </a:xfrm>
          <a:prstGeom prst="rect">
            <a:avLst/>
          </a:prstGeom>
          <a:noFill/>
        </p:spPr>
      </p:pic>
      <p:pic>
        <p:nvPicPr>
          <p:cNvPr id="1040" name="Picture 16" descr="satr2"/>
          <p:cNvPicPr>
            <a:picLocks noChangeAspect="1" noChangeArrowheads="1"/>
          </p:cNvPicPr>
          <p:nvPr userDrawn="1"/>
        </p:nvPicPr>
        <p:blipFill>
          <a:blip r:embed="rId16" cstate="print"/>
          <a:srcRect/>
          <a:stretch>
            <a:fillRect/>
          </a:stretch>
        </p:blipFill>
        <p:spPr bwMode="auto">
          <a:xfrm>
            <a:off x="8035925" y="3392488"/>
            <a:ext cx="223838" cy="223837"/>
          </a:xfrm>
          <a:prstGeom prst="rect">
            <a:avLst/>
          </a:prstGeom>
          <a:noFill/>
        </p:spPr>
      </p:pic>
      <p:pic>
        <p:nvPicPr>
          <p:cNvPr id="1041" name="Picture 17" descr="satr4"/>
          <p:cNvPicPr>
            <a:picLocks noChangeAspect="1" noChangeArrowheads="1"/>
          </p:cNvPicPr>
          <p:nvPr userDrawn="1"/>
        </p:nvPicPr>
        <p:blipFill>
          <a:blip r:embed="rId18" cstate="print"/>
          <a:srcRect/>
          <a:stretch>
            <a:fillRect/>
          </a:stretch>
        </p:blipFill>
        <p:spPr bwMode="auto">
          <a:xfrm>
            <a:off x="3035300" y="2198688"/>
            <a:ext cx="290513" cy="290512"/>
          </a:xfrm>
          <a:prstGeom prst="rect">
            <a:avLst/>
          </a:prstGeom>
          <a:noFill/>
        </p:spPr>
      </p:pic>
      <p:pic>
        <p:nvPicPr>
          <p:cNvPr id="1042" name="Picture 18" descr="satr4"/>
          <p:cNvPicPr>
            <a:picLocks noChangeAspect="1" noChangeArrowheads="1"/>
          </p:cNvPicPr>
          <p:nvPr userDrawn="1"/>
        </p:nvPicPr>
        <p:blipFill>
          <a:blip r:embed="rId18" cstate="print"/>
          <a:srcRect/>
          <a:stretch>
            <a:fillRect/>
          </a:stretch>
        </p:blipFill>
        <p:spPr bwMode="auto">
          <a:xfrm>
            <a:off x="6616700" y="5786438"/>
            <a:ext cx="290513" cy="290512"/>
          </a:xfrm>
          <a:prstGeom prst="rect">
            <a:avLst/>
          </a:prstGeom>
          <a:noFill/>
        </p:spPr>
      </p:pic>
      <p:pic>
        <p:nvPicPr>
          <p:cNvPr id="1043" name="Picture 19" descr="satr5"/>
          <p:cNvPicPr>
            <a:picLocks noChangeAspect="1" noChangeArrowheads="1"/>
          </p:cNvPicPr>
          <p:nvPr userDrawn="1"/>
        </p:nvPicPr>
        <p:blipFill>
          <a:blip r:embed="rId19" cstate="print"/>
          <a:srcRect/>
          <a:stretch>
            <a:fillRect/>
          </a:stretch>
        </p:blipFill>
        <p:spPr bwMode="auto">
          <a:xfrm>
            <a:off x="7924800" y="990600"/>
            <a:ext cx="223838" cy="223838"/>
          </a:xfrm>
          <a:prstGeom prst="rect">
            <a:avLst/>
          </a:prstGeom>
          <a:noFill/>
        </p:spPr>
      </p:pic>
      <p:pic>
        <p:nvPicPr>
          <p:cNvPr id="1044" name="Picture 20" descr="satr5"/>
          <p:cNvPicPr>
            <a:picLocks noChangeAspect="1" noChangeArrowheads="1"/>
          </p:cNvPicPr>
          <p:nvPr userDrawn="1"/>
        </p:nvPicPr>
        <p:blipFill>
          <a:blip r:embed="rId19" cstate="print"/>
          <a:srcRect/>
          <a:stretch>
            <a:fillRect/>
          </a:stretch>
        </p:blipFill>
        <p:spPr bwMode="auto">
          <a:xfrm>
            <a:off x="1774825" y="1473200"/>
            <a:ext cx="223838" cy="223838"/>
          </a:xfrm>
          <a:prstGeom prst="rect">
            <a:avLst/>
          </a:prstGeom>
          <a:noFill/>
        </p:spPr>
      </p:pic>
      <p:pic>
        <p:nvPicPr>
          <p:cNvPr id="1045" name="Picture 21" descr="satr5"/>
          <p:cNvPicPr>
            <a:picLocks noChangeAspect="1" noChangeArrowheads="1"/>
          </p:cNvPicPr>
          <p:nvPr userDrawn="1"/>
        </p:nvPicPr>
        <p:blipFill>
          <a:blip r:embed="rId19" cstate="print"/>
          <a:srcRect/>
          <a:stretch>
            <a:fillRect/>
          </a:stretch>
        </p:blipFill>
        <p:spPr bwMode="auto">
          <a:xfrm>
            <a:off x="1012825" y="3649663"/>
            <a:ext cx="223838" cy="223837"/>
          </a:xfrm>
          <a:prstGeom prst="rect">
            <a:avLst/>
          </a:prstGeom>
          <a:noFill/>
        </p:spPr>
      </p:pic>
      <p:pic>
        <p:nvPicPr>
          <p:cNvPr id="1046" name="Picture 22" descr="satr_5"/>
          <p:cNvPicPr>
            <a:picLocks noChangeAspect="1" noChangeArrowheads="1"/>
          </p:cNvPicPr>
          <p:nvPr userDrawn="1"/>
        </p:nvPicPr>
        <p:blipFill>
          <a:blip r:embed="rId20" cstate="print"/>
          <a:srcRect/>
          <a:stretch>
            <a:fillRect/>
          </a:stretch>
        </p:blipFill>
        <p:spPr bwMode="auto">
          <a:xfrm>
            <a:off x="4483100" y="3316288"/>
            <a:ext cx="300038" cy="300037"/>
          </a:xfrm>
          <a:prstGeom prst="rect">
            <a:avLst/>
          </a:prstGeom>
          <a:noFill/>
        </p:spPr>
      </p:pic>
      <p:pic>
        <p:nvPicPr>
          <p:cNvPr id="1047" name="Picture 23" descr="satr5"/>
          <p:cNvPicPr>
            <a:picLocks noChangeAspect="1" noChangeArrowheads="1"/>
          </p:cNvPicPr>
          <p:nvPr userDrawn="1"/>
        </p:nvPicPr>
        <p:blipFill>
          <a:blip r:embed="rId19" cstate="print"/>
          <a:srcRect/>
          <a:stretch>
            <a:fillRect/>
          </a:stretch>
        </p:blipFill>
        <p:spPr bwMode="auto">
          <a:xfrm>
            <a:off x="677863" y="6003925"/>
            <a:ext cx="223837" cy="223838"/>
          </a:xfrm>
          <a:prstGeom prst="rect">
            <a:avLst/>
          </a:prstGeom>
          <a:noFill/>
        </p:spPr>
      </p:pic>
      <p:pic>
        <p:nvPicPr>
          <p:cNvPr id="1048" name="Picture 24" descr="satr5"/>
          <p:cNvPicPr>
            <a:picLocks noChangeAspect="1" noChangeArrowheads="1"/>
          </p:cNvPicPr>
          <p:nvPr userDrawn="1"/>
        </p:nvPicPr>
        <p:blipFill>
          <a:blip r:embed="rId19" cstate="print"/>
          <a:srcRect/>
          <a:stretch>
            <a:fillRect/>
          </a:stretch>
        </p:blipFill>
        <p:spPr bwMode="auto">
          <a:xfrm>
            <a:off x="8686800" y="5414963"/>
            <a:ext cx="223838" cy="223837"/>
          </a:xfrm>
          <a:prstGeom prst="rect">
            <a:avLst/>
          </a:prstGeom>
          <a:noFill/>
        </p:spPr>
      </p:pic>
      <p:pic>
        <p:nvPicPr>
          <p:cNvPr id="1049" name="Picture 25" descr="satr"/>
          <p:cNvPicPr>
            <a:picLocks noChangeAspect="1" noChangeArrowheads="1"/>
          </p:cNvPicPr>
          <p:nvPr userDrawn="1"/>
        </p:nvPicPr>
        <p:blipFill>
          <a:blip r:embed="rId15" cstate="print"/>
          <a:srcRect/>
          <a:stretch>
            <a:fillRect/>
          </a:stretch>
        </p:blipFill>
        <p:spPr bwMode="auto">
          <a:xfrm>
            <a:off x="368300" y="300038"/>
            <a:ext cx="147638" cy="147637"/>
          </a:xfrm>
          <a:prstGeom prst="rect">
            <a:avLst/>
          </a:prstGeom>
          <a:noFill/>
        </p:spPr>
      </p:pic>
      <p:pic>
        <p:nvPicPr>
          <p:cNvPr id="1050" name="Picture 26" descr="satr"/>
          <p:cNvPicPr>
            <a:picLocks noChangeAspect="1" noChangeArrowheads="1"/>
          </p:cNvPicPr>
          <p:nvPr userDrawn="1"/>
        </p:nvPicPr>
        <p:blipFill>
          <a:blip r:embed="rId15" cstate="print"/>
          <a:srcRect/>
          <a:stretch>
            <a:fillRect/>
          </a:stretch>
        </p:blipFill>
        <p:spPr bwMode="auto">
          <a:xfrm>
            <a:off x="8458200" y="1597025"/>
            <a:ext cx="147638" cy="147638"/>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924C49-79D3-4949-BC1D-1492417B881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705350"/>
            <a:ext cx="6400800" cy="1060326"/>
          </a:xfrm>
        </p:spPr>
        <p:txBody>
          <a:bodyPr/>
          <a:lstStyle/>
          <a:p>
            <a:pPr>
              <a:defRPr/>
            </a:pPr>
            <a:r>
              <a:rPr lang="en-US" sz="2000" b="1" dirty="0">
                <a:solidFill>
                  <a:schemeClr val="accent3">
                    <a:lumMod val="20000"/>
                    <a:lumOff val="80000"/>
                  </a:schemeClr>
                </a:solidFill>
                <a:latin typeface="Monotype Corsiva" pitchFamily="66" charset="0"/>
              </a:rPr>
              <a:t>By</a:t>
            </a:r>
          </a:p>
          <a:p>
            <a:pPr>
              <a:defRPr/>
            </a:pPr>
            <a:r>
              <a:rPr lang="en-US" sz="2800" b="1" dirty="0" err="1">
                <a:solidFill>
                  <a:schemeClr val="bg2">
                    <a:lumMod val="60000"/>
                    <a:lumOff val="40000"/>
                  </a:schemeClr>
                </a:solidFill>
                <a:effectLst>
                  <a:outerShdw blurRad="38100" dist="38100" dir="2700000" algn="tl">
                    <a:srgbClr val="000000">
                      <a:alpha val="43137"/>
                    </a:srgbClr>
                  </a:outerShdw>
                </a:effectLst>
                <a:latin typeface="Monotype Corsiva" pitchFamily="66" charset="0"/>
              </a:rPr>
              <a:t>Nesreen</a:t>
            </a:r>
            <a:r>
              <a:rPr lang="en-US" sz="2800" b="1" dirty="0">
                <a:solidFill>
                  <a:schemeClr val="bg2">
                    <a:lumMod val="60000"/>
                    <a:lumOff val="40000"/>
                  </a:schemeClr>
                </a:solidFill>
                <a:effectLst>
                  <a:outerShdw blurRad="38100" dist="38100" dir="2700000" algn="tl">
                    <a:srgbClr val="000000">
                      <a:alpha val="43137"/>
                    </a:srgbClr>
                  </a:outerShdw>
                </a:effectLst>
                <a:latin typeface="Monotype Corsiva" pitchFamily="66" charset="0"/>
              </a:rPr>
              <a:t> El-</a:t>
            </a:r>
            <a:r>
              <a:rPr lang="en-US" sz="2800" b="1" dirty="0" err="1">
                <a:solidFill>
                  <a:schemeClr val="bg2">
                    <a:lumMod val="60000"/>
                    <a:lumOff val="40000"/>
                  </a:schemeClr>
                </a:solidFill>
                <a:effectLst>
                  <a:outerShdw blurRad="38100" dist="38100" dir="2700000" algn="tl">
                    <a:srgbClr val="000000">
                      <a:alpha val="43137"/>
                    </a:srgbClr>
                  </a:outerShdw>
                </a:effectLst>
                <a:latin typeface="Monotype Corsiva" pitchFamily="66" charset="0"/>
              </a:rPr>
              <a:t>Sayed</a:t>
            </a:r>
            <a:r>
              <a:rPr lang="en-US" sz="2800" b="1" dirty="0">
                <a:solidFill>
                  <a:schemeClr val="bg2">
                    <a:lumMod val="60000"/>
                    <a:lumOff val="40000"/>
                  </a:schemeClr>
                </a:solidFill>
                <a:effectLst>
                  <a:outerShdw blurRad="38100" dist="38100" dir="2700000" algn="tl">
                    <a:srgbClr val="000000">
                      <a:alpha val="43137"/>
                    </a:srgbClr>
                  </a:outerShdw>
                </a:effectLst>
                <a:latin typeface="Monotype Corsiva" pitchFamily="66" charset="0"/>
              </a:rPr>
              <a:t> </a:t>
            </a:r>
            <a:r>
              <a:rPr lang="en-US" sz="2800" b="1" dirty="0" err="1">
                <a:solidFill>
                  <a:schemeClr val="bg2">
                    <a:lumMod val="60000"/>
                    <a:lumOff val="40000"/>
                  </a:schemeClr>
                </a:solidFill>
                <a:effectLst>
                  <a:outerShdw blurRad="38100" dist="38100" dir="2700000" algn="tl">
                    <a:srgbClr val="000000">
                      <a:alpha val="43137"/>
                    </a:srgbClr>
                  </a:outerShdw>
                </a:effectLst>
                <a:latin typeface="Monotype Corsiva" pitchFamily="66" charset="0"/>
              </a:rPr>
              <a:t>Morsy</a:t>
            </a:r>
            <a:r>
              <a:rPr lang="en-US" sz="2800" b="1" dirty="0">
                <a:solidFill>
                  <a:schemeClr val="bg2">
                    <a:lumMod val="60000"/>
                    <a:lumOff val="40000"/>
                  </a:schemeClr>
                </a:solidFill>
                <a:effectLst>
                  <a:outerShdw blurRad="38100" dist="38100" dir="2700000" algn="tl">
                    <a:srgbClr val="000000">
                      <a:alpha val="43137"/>
                    </a:srgbClr>
                  </a:outerShdw>
                </a:effectLst>
                <a:latin typeface="Monotype Corsiva" pitchFamily="66" charset="0"/>
              </a:rPr>
              <a:t> </a:t>
            </a:r>
            <a:r>
              <a:rPr lang="en-US" sz="2800" b="1" dirty="0" err="1">
                <a:solidFill>
                  <a:schemeClr val="bg2">
                    <a:lumMod val="60000"/>
                    <a:lumOff val="40000"/>
                  </a:schemeClr>
                </a:solidFill>
                <a:effectLst>
                  <a:outerShdw blurRad="38100" dist="38100" dir="2700000" algn="tl">
                    <a:srgbClr val="000000">
                      <a:alpha val="43137"/>
                    </a:srgbClr>
                  </a:outerShdw>
                </a:effectLst>
                <a:latin typeface="Monotype Corsiva" pitchFamily="66" charset="0"/>
              </a:rPr>
              <a:t>Aly</a:t>
            </a:r>
            <a:endParaRPr lang="en-US" sz="2800" b="1" dirty="0">
              <a:solidFill>
                <a:schemeClr val="bg2">
                  <a:lumMod val="60000"/>
                  <a:lumOff val="40000"/>
                </a:schemeClr>
              </a:solidFill>
              <a:effectLst>
                <a:outerShdw blurRad="38100" dist="38100" dir="2700000" algn="tl">
                  <a:srgbClr val="000000">
                    <a:alpha val="43137"/>
                  </a:srgbClr>
                </a:outerShdw>
              </a:effectLst>
              <a:latin typeface="Monotype Corsiva" pitchFamily="66" charset="0"/>
            </a:endParaRPr>
          </a:p>
          <a:p>
            <a:pPr>
              <a:defRPr/>
            </a:pPr>
            <a:r>
              <a:rPr lang="en-US" sz="2000" b="1" dirty="0">
                <a:solidFill>
                  <a:schemeClr val="accent3">
                    <a:lumMod val="20000"/>
                    <a:lumOff val="80000"/>
                  </a:schemeClr>
                </a:solidFill>
                <a:effectLst>
                  <a:outerShdw blurRad="38100" dist="38100" dir="2700000" algn="tl">
                    <a:srgbClr val="000000">
                      <a:alpha val="43137"/>
                    </a:srgbClr>
                  </a:outerShdw>
                </a:effectLst>
                <a:latin typeface="Monotype Corsiva" pitchFamily="66" charset="0"/>
              </a:rPr>
              <a:t>Assistant lecturer </a:t>
            </a:r>
          </a:p>
          <a:p>
            <a:pPr>
              <a:defRPr/>
            </a:pPr>
            <a:r>
              <a:rPr lang="en-US" sz="2000" b="1" dirty="0">
                <a:solidFill>
                  <a:schemeClr val="accent3">
                    <a:lumMod val="20000"/>
                    <a:lumOff val="80000"/>
                  </a:schemeClr>
                </a:solidFill>
                <a:effectLst>
                  <a:outerShdw blurRad="38100" dist="38100" dir="2700000" algn="tl">
                    <a:srgbClr val="000000">
                      <a:alpha val="43137"/>
                    </a:srgbClr>
                  </a:outerShdw>
                </a:effectLst>
                <a:latin typeface="Monotype Corsiva" pitchFamily="66" charset="0"/>
              </a:rPr>
              <a:t>Thoracic Medicine Department </a:t>
            </a:r>
          </a:p>
          <a:p>
            <a:pPr>
              <a:defRPr/>
            </a:pPr>
            <a:r>
              <a:rPr lang="en-US" sz="2000" b="1" dirty="0" err="1">
                <a:solidFill>
                  <a:schemeClr val="accent3">
                    <a:lumMod val="20000"/>
                    <a:lumOff val="80000"/>
                  </a:schemeClr>
                </a:solidFill>
                <a:effectLst>
                  <a:outerShdw blurRad="38100" dist="38100" dir="2700000" algn="tl">
                    <a:srgbClr val="000000">
                      <a:alpha val="43137"/>
                    </a:srgbClr>
                  </a:outerShdw>
                </a:effectLst>
                <a:latin typeface="Monotype Corsiva" pitchFamily="66" charset="0"/>
              </a:rPr>
              <a:t>Mansoura</a:t>
            </a:r>
            <a:r>
              <a:rPr lang="en-US" sz="2000" b="1" dirty="0">
                <a:solidFill>
                  <a:schemeClr val="accent3">
                    <a:lumMod val="20000"/>
                    <a:lumOff val="80000"/>
                  </a:schemeClr>
                </a:solidFill>
                <a:effectLst>
                  <a:outerShdw blurRad="38100" dist="38100" dir="2700000" algn="tl">
                    <a:srgbClr val="000000">
                      <a:alpha val="43137"/>
                    </a:srgbClr>
                  </a:outerShdw>
                </a:effectLst>
                <a:latin typeface="Monotype Corsiva" pitchFamily="66" charset="0"/>
              </a:rPr>
              <a:t> University</a:t>
            </a:r>
          </a:p>
        </p:txBody>
      </p:sp>
      <p:sp>
        <p:nvSpPr>
          <p:cNvPr id="4" name="Title 3"/>
          <p:cNvSpPr>
            <a:spLocks noGrp="1"/>
          </p:cNvSpPr>
          <p:nvPr>
            <p:ph type="ctrTitle"/>
          </p:nvPr>
        </p:nvSpPr>
        <p:spPr>
          <a:xfrm>
            <a:off x="685800" y="1376773"/>
            <a:ext cx="7772400" cy="980306"/>
          </a:xfrm>
        </p:spPr>
        <p:txBody>
          <a:bodyPr>
            <a:prstTxWarp prst="textArchUp">
              <a:avLst/>
            </a:prstTxWarp>
            <a:scene3d>
              <a:camera prst="orthographicFront"/>
              <a:lightRig rig="threePt" dir="t"/>
            </a:scene3d>
            <a:sp3d extrusionH="57150">
              <a:bevelT w="38100" h="38100"/>
            </a:sp3d>
          </a:bodyPr>
          <a:lstStyle/>
          <a:p>
            <a:r>
              <a:rPr lang="en-US" sz="9600" b="1" dirty="0" smtClean="0">
                <a:effectLst>
                  <a:glow rad="228600">
                    <a:schemeClr val="accent3">
                      <a:satMod val="175000"/>
                      <a:alpha val="40000"/>
                    </a:schemeClr>
                  </a:glow>
                  <a:outerShdw blurRad="38100" dist="38100" dir="2700000" algn="tl">
                    <a:srgbClr val="000000">
                      <a:alpha val="43137"/>
                    </a:srgbClr>
                  </a:outerShdw>
                  <a:reflection blurRad="6350" stA="50000" endA="300" endPos="50000" dist="29997" dir="5400000" sy="-100000" algn="bl" rotWithShape="0"/>
                </a:effectLst>
                <a:latin typeface="Monotype Corsiva" pitchFamily="66" charset="0"/>
              </a:rPr>
              <a:t>Bi-PAP AVAPS</a:t>
            </a:r>
            <a:endParaRPr lang="en-US" sz="9600" b="1" dirty="0">
              <a:effectLst>
                <a:glow rad="228600">
                  <a:schemeClr val="accent3">
                    <a:satMod val="175000"/>
                    <a:alpha val="40000"/>
                  </a:schemeClr>
                </a:glow>
                <a:outerShdw blurRad="38100" dist="38100" dir="2700000" algn="tl">
                  <a:srgbClr val="000000">
                    <a:alpha val="43137"/>
                  </a:srgbClr>
                </a:outerShdw>
                <a:reflection blurRad="6350" stA="50000" endA="300" endPos="50000" dist="29997" dir="5400000" sy="-100000" algn="bl" rotWithShape="0"/>
              </a:effectLst>
              <a:latin typeface="Monotype Corsiva" pitchFamily="66" charset="0"/>
            </a:endParaRPr>
          </a:p>
        </p:txBody>
      </p:sp>
      <p:pic>
        <p:nvPicPr>
          <p:cNvPr id="7" name="Picture 6" descr="http://rtsatlantic.com/wp-content/uploads/2010/07/bipapavaps1.png"/>
          <p:cNvPicPr>
            <a:picLocks noChangeAspect="1" noChangeArrowheads="1"/>
          </p:cNvPicPr>
          <p:nvPr/>
        </p:nvPicPr>
        <p:blipFill>
          <a:blip r:embed="rId2" cstate="print"/>
          <a:srcRect t="39864" r="42050"/>
          <a:stretch>
            <a:fillRect/>
          </a:stretch>
        </p:blipFill>
        <p:spPr bwMode="auto">
          <a:xfrm>
            <a:off x="3383868" y="2196526"/>
            <a:ext cx="2628292" cy="2508824"/>
          </a:xfrm>
          <a:prstGeom prst="rect">
            <a:avLst/>
          </a:prstGeom>
          <a:noFill/>
        </p:spPr>
      </p:pic>
      <p:sp>
        <p:nvSpPr>
          <p:cNvPr id="8" name="Oval 7"/>
          <p:cNvSpPr/>
          <p:nvPr/>
        </p:nvSpPr>
        <p:spPr>
          <a:xfrm rot="2692007">
            <a:off x="4934340" y="2195153"/>
            <a:ext cx="1948475" cy="1049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5576" y="371475"/>
            <a:ext cx="7772400" cy="704850"/>
          </a:xfrm>
        </p:spPr>
        <p:txBody>
          <a:bodyPr/>
          <a:lstStyle/>
          <a:p>
            <a:r>
              <a:rPr lang="en-US" sz="4000" b="1" dirty="0" smtClean="0">
                <a:effectLst>
                  <a:outerShdw blurRad="38100" dist="38100" dir="2700000" algn="tl">
                    <a:srgbClr val="000000">
                      <a:alpha val="43137"/>
                    </a:srgbClr>
                  </a:outerShdw>
                </a:effectLst>
              </a:rPr>
              <a:t>2- The breath sequence </a:t>
            </a:r>
            <a:endParaRPr lang="en-US" sz="4000" b="1" dirty="0" smtClean="0">
              <a:solidFill>
                <a:srgbClr val="FF0066"/>
              </a:solidFill>
              <a:effectLst>
                <a:outerShdw blurRad="38100" dist="38100" dir="2700000" algn="tl">
                  <a:srgbClr val="000000">
                    <a:alpha val="43137"/>
                  </a:srgbClr>
                </a:outerShdw>
              </a:effectLst>
            </a:endParaRPr>
          </a:p>
        </p:txBody>
      </p:sp>
      <p:pic>
        <p:nvPicPr>
          <p:cNvPr id="33795" name="Picture 10"/>
          <p:cNvPicPr>
            <a:picLocks noGrp="1" noChangeAspect="1" noChangeArrowheads="1"/>
          </p:cNvPicPr>
          <p:nvPr>
            <p:ph type="body" idx="1"/>
          </p:nvPr>
        </p:nvPicPr>
        <p:blipFill>
          <a:blip r:embed="rId2" cstate="print"/>
          <a:srcRect l="2751" r="50881"/>
          <a:stretch>
            <a:fillRect/>
          </a:stretch>
        </p:blipFill>
        <p:spPr>
          <a:xfrm>
            <a:off x="1295636" y="1844824"/>
            <a:ext cx="4068452" cy="4176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0"/>
          <p:cNvPicPr>
            <a:picLocks noChangeAspect="1" noChangeArrowheads="1"/>
          </p:cNvPicPr>
          <p:nvPr/>
        </p:nvPicPr>
        <p:blipFill>
          <a:blip r:embed="rId2" cstate="print"/>
          <a:srcRect l="73328"/>
          <a:stretch>
            <a:fillRect/>
          </a:stretch>
        </p:blipFill>
        <p:spPr bwMode="auto">
          <a:xfrm>
            <a:off x="5364088" y="1844824"/>
            <a:ext cx="2340260" cy="4176464"/>
          </a:xfrm>
          <a:prstGeom prst="rect">
            <a:avLst/>
          </a:prstGeom>
          <a:solidFill>
            <a:srgbClr val="FFFFFF">
              <a:shade val="85000"/>
            </a:srgbClr>
          </a:solidFill>
          <a:ln w="190500" cap="rnd">
            <a:solidFill>
              <a:srgbClr val="FFFFFF"/>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564906" y="519113"/>
            <a:ext cx="8014188" cy="533400"/>
          </a:xfrm>
        </p:spPr>
        <p:txBody>
          <a:bodyPr/>
          <a:lstStyle/>
          <a:p>
            <a:pPr eaLnBrk="1" hangingPunct="1">
              <a:defRPr/>
            </a:pPr>
            <a:r>
              <a:rPr lang="en-US" b="1" dirty="0" smtClean="0">
                <a:effectLst>
                  <a:outerShdw blurRad="38100" dist="38100" dir="2700000" algn="tl">
                    <a:srgbClr val="000000">
                      <a:alpha val="43137"/>
                    </a:srgbClr>
                  </a:outerShdw>
                </a:effectLst>
              </a:rPr>
              <a:t>AVAPS Ventilation Modes</a:t>
            </a:r>
          </a:p>
        </p:txBody>
      </p:sp>
      <p:sp>
        <p:nvSpPr>
          <p:cNvPr id="20483" name="Rectangle 3"/>
          <p:cNvSpPr>
            <a:spLocks noGrp="1" noChangeArrowheads="1"/>
          </p:cNvSpPr>
          <p:nvPr>
            <p:ph type="body" idx="1"/>
          </p:nvPr>
        </p:nvSpPr>
        <p:spPr>
          <a:xfrm>
            <a:off x="2517531" y="1804988"/>
            <a:ext cx="2054469" cy="3124200"/>
          </a:xfrm>
          <a:solidFill>
            <a:schemeClr val="accent4">
              <a:lumMod val="75000"/>
            </a:schemeClr>
          </a:solidFill>
          <a:ln>
            <a:solidFill>
              <a:schemeClr val="tx1"/>
            </a:solidFill>
          </a:ln>
        </p:spPr>
        <p:txBody>
          <a:bodyPr/>
          <a:lstStyle/>
          <a:p>
            <a:pPr eaLnBrk="1" hangingPunct="1">
              <a:buFont typeface="Wingdings" pitchFamily="2" charset="2"/>
              <a:buNone/>
            </a:pPr>
            <a:r>
              <a:rPr lang="fr-FR" b="1" dirty="0" smtClean="0">
                <a:solidFill>
                  <a:srgbClr val="FFC000"/>
                </a:solidFill>
              </a:rPr>
              <a:t>S/T mode</a:t>
            </a:r>
          </a:p>
          <a:p>
            <a:pPr eaLnBrk="1" hangingPunct="1">
              <a:buFont typeface="Wingdings" pitchFamily="2" charset="2"/>
              <a:buNone/>
            </a:pPr>
            <a:endParaRPr lang="fr-FR" b="1" dirty="0" smtClean="0">
              <a:solidFill>
                <a:srgbClr val="FFC000"/>
              </a:solidFill>
            </a:endParaRPr>
          </a:p>
          <a:p>
            <a:pPr eaLnBrk="1" hangingPunct="1">
              <a:buFont typeface="Wingdings" pitchFamily="2" charset="2"/>
              <a:buChar char="ü"/>
            </a:pPr>
            <a:r>
              <a:rPr lang="fr-FR" sz="1800" b="1" dirty="0" smtClean="0">
                <a:solidFill>
                  <a:srgbClr val="FFC000"/>
                </a:solidFill>
              </a:rPr>
              <a:t>IPAP</a:t>
            </a:r>
          </a:p>
          <a:p>
            <a:pPr eaLnBrk="1" hangingPunct="1">
              <a:buFont typeface="Wingdings" pitchFamily="2" charset="2"/>
              <a:buChar char="ü"/>
            </a:pPr>
            <a:r>
              <a:rPr lang="fr-FR" sz="1800" b="1" dirty="0" smtClean="0">
                <a:solidFill>
                  <a:srgbClr val="FFC000"/>
                </a:solidFill>
              </a:rPr>
              <a:t>EPAP</a:t>
            </a:r>
          </a:p>
          <a:p>
            <a:pPr eaLnBrk="1" hangingPunct="1">
              <a:buFont typeface="Wingdings" pitchFamily="2" charset="2"/>
              <a:buChar char="ü"/>
            </a:pPr>
            <a:r>
              <a:rPr lang="fr-FR" sz="1800" b="1" dirty="0" smtClean="0">
                <a:solidFill>
                  <a:srgbClr val="FFC000"/>
                </a:solidFill>
              </a:rPr>
              <a:t>RR</a:t>
            </a:r>
          </a:p>
          <a:p>
            <a:pPr eaLnBrk="1" hangingPunct="1">
              <a:buFont typeface="Wingdings" pitchFamily="2" charset="2"/>
              <a:buChar char="ü"/>
            </a:pPr>
            <a:r>
              <a:rPr lang="fr-FR" sz="1800" b="1" dirty="0" smtClean="0">
                <a:solidFill>
                  <a:srgbClr val="FFC000"/>
                </a:solidFill>
              </a:rPr>
              <a:t>Ti</a:t>
            </a:r>
            <a:endParaRPr lang="en-US" sz="1800" b="1" dirty="0" smtClean="0">
              <a:solidFill>
                <a:srgbClr val="FFC000"/>
              </a:solidFill>
            </a:endParaRPr>
          </a:p>
        </p:txBody>
      </p:sp>
      <p:sp>
        <p:nvSpPr>
          <p:cNvPr id="20484" name="Rectangle 4"/>
          <p:cNvSpPr>
            <a:spLocks noChangeArrowheads="1"/>
          </p:cNvSpPr>
          <p:nvPr/>
        </p:nvSpPr>
        <p:spPr bwMode="auto">
          <a:xfrm>
            <a:off x="4700954" y="1804988"/>
            <a:ext cx="1998785" cy="3124200"/>
          </a:xfrm>
          <a:prstGeom prst="rect">
            <a:avLst/>
          </a:prstGeom>
          <a:solidFill>
            <a:schemeClr val="accent4">
              <a:lumMod val="75000"/>
            </a:schemeClr>
          </a:solidFill>
          <a:ln w="9525">
            <a:solidFill>
              <a:schemeClr val="tx1"/>
            </a:solidFill>
            <a:miter lim="800000"/>
            <a:headEnd/>
            <a:tailEnd/>
          </a:ln>
        </p:spPr>
        <p:txBody>
          <a:bodyPr lIns="91416" tIns="45709" rIns="91416" bIns="45709"/>
          <a:lstStyle/>
          <a:p>
            <a:pPr marL="342900" indent="-342900">
              <a:spcBef>
                <a:spcPct val="20000"/>
              </a:spcBef>
              <a:buFont typeface="Wingdings" pitchFamily="2" charset="2"/>
              <a:buNone/>
            </a:pPr>
            <a:r>
              <a:rPr lang="fr-FR" b="1" dirty="0">
                <a:solidFill>
                  <a:srgbClr val="FFC000"/>
                </a:solidFill>
                <a:latin typeface="Arial" charset="0"/>
              </a:rPr>
              <a:t>P/C mode</a:t>
            </a:r>
          </a:p>
          <a:p>
            <a:pPr marL="342900" indent="-342900">
              <a:spcBef>
                <a:spcPct val="20000"/>
              </a:spcBef>
              <a:buFont typeface="Wingdings" pitchFamily="2" charset="2"/>
              <a:buNone/>
            </a:pPr>
            <a:endParaRPr lang="fr-FR" b="1" dirty="0">
              <a:solidFill>
                <a:srgbClr val="FFC000"/>
              </a:solidFill>
              <a:latin typeface="Arial" charset="0"/>
            </a:endParaRPr>
          </a:p>
          <a:p>
            <a:pPr marL="342900" indent="-342900">
              <a:spcBef>
                <a:spcPct val="20000"/>
              </a:spcBef>
              <a:buFont typeface="Wingdings" pitchFamily="2" charset="2"/>
              <a:buChar char="ü"/>
            </a:pPr>
            <a:r>
              <a:rPr lang="fr-FR" sz="1800" b="1" dirty="0">
                <a:solidFill>
                  <a:srgbClr val="FFC000"/>
                </a:solidFill>
                <a:latin typeface="Arial" charset="0"/>
              </a:rPr>
              <a:t>IPAP</a:t>
            </a:r>
          </a:p>
          <a:p>
            <a:pPr marL="342900" indent="-342900">
              <a:spcBef>
                <a:spcPct val="20000"/>
              </a:spcBef>
              <a:buFont typeface="Wingdings" pitchFamily="2" charset="2"/>
              <a:buChar char="ü"/>
            </a:pPr>
            <a:r>
              <a:rPr lang="fr-FR" sz="1800" b="1" dirty="0">
                <a:solidFill>
                  <a:srgbClr val="FFC000"/>
                </a:solidFill>
                <a:latin typeface="Arial" charset="0"/>
              </a:rPr>
              <a:t>EPAP</a:t>
            </a:r>
          </a:p>
          <a:p>
            <a:pPr marL="342900" indent="-342900">
              <a:spcBef>
                <a:spcPct val="20000"/>
              </a:spcBef>
              <a:buFont typeface="Wingdings" pitchFamily="2" charset="2"/>
              <a:buChar char="ü"/>
            </a:pPr>
            <a:r>
              <a:rPr lang="fr-FR" sz="1800" b="1" dirty="0">
                <a:solidFill>
                  <a:srgbClr val="FFC000"/>
                </a:solidFill>
                <a:latin typeface="Arial" charset="0"/>
              </a:rPr>
              <a:t>RR</a:t>
            </a:r>
          </a:p>
          <a:p>
            <a:pPr marL="342900" indent="-342900">
              <a:spcBef>
                <a:spcPct val="20000"/>
              </a:spcBef>
              <a:buFont typeface="Wingdings" pitchFamily="2" charset="2"/>
              <a:buChar char="ü"/>
            </a:pPr>
            <a:r>
              <a:rPr lang="fr-FR" sz="1800" b="1" dirty="0">
                <a:solidFill>
                  <a:srgbClr val="FFC000"/>
                </a:solidFill>
                <a:latin typeface="Arial" charset="0"/>
              </a:rPr>
              <a:t>Ti</a:t>
            </a:r>
            <a:endParaRPr lang="en-US" sz="1800" b="1" dirty="0">
              <a:solidFill>
                <a:srgbClr val="FFC000"/>
              </a:solidFill>
              <a:latin typeface="Arial" charset="0"/>
            </a:endParaRPr>
          </a:p>
        </p:txBody>
      </p:sp>
      <p:sp>
        <p:nvSpPr>
          <p:cNvPr id="20485" name="Rectangle 5"/>
          <p:cNvSpPr>
            <a:spLocks noChangeArrowheads="1"/>
          </p:cNvSpPr>
          <p:nvPr/>
        </p:nvSpPr>
        <p:spPr bwMode="auto">
          <a:xfrm>
            <a:off x="6893169" y="1804988"/>
            <a:ext cx="1969477" cy="3124200"/>
          </a:xfrm>
          <a:prstGeom prst="rect">
            <a:avLst/>
          </a:prstGeom>
          <a:solidFill>
            <a:schemeClr val="accent4">
              <a:lumMod val="75000"/>
            </a:schemeClr>
          </a:solidFill>
          <a:ln w="9525">
            <a:solidFill>
              <a:schemeClr val="tx1"/>
            </a:solidFill>
            <a:miter lim="800000"/>
            <a:headEnd/>
            <a:tailEnd/>
          </a:ln>
        </p:spPr>
        <p:txBody>
          <a:bodyPr lIns="91416" tIns="45709" rIns="91416" bIns="45709"/>
          <a:lstStyle/>
          <a:p>
            <a:pPr marL="342900" indent="-342900">
              <a:spcBef>
                <a:spcPct val="20000"/>
              </a:spcBef>
              <a:buFont typeface="Wingdings" pitchFamily="2" charset="2"/>
              <a:buNone/>
            </a:pPr>
            <a:r>
              <a:rPr lang="fr-FR" b="1" dirty="0">
                <a:solidFill>
                  <a:srgbClr val="FFC000"/>
                </a:solidFill>
                <a:latin typeface="Arial" charset="0"/>
              </a:rPr>
              <a:t>T mode</a:t>
            </a:r>
          </a:p>
          <a:p>
            <a:pPr marL="342900" indent="-342900">
              <a:spcBef>
                <a:spcPct val="20000"/>
              </a:spcBef>
              <a:buFont typeface="Wingdings" pitchFamily="2" charset="2"/>
              <a:buNone/>
            </a:pPr>
            <a:endParaRPr lang="fr-FR" b="1" dirty="0">
              <a:solidFill>
                <a:srgbClr val="FFC000"/>
              </a:solidFill>
              <a:latin typeface="Arial" charset="0"/>
            </a:endParaRPr>
          </a:p>
          <a:p>
            <a:pPr marL="342900" indent="-342900">
              <a:spcBef>
                <a:spcPct val="20000"/>
              </a:spcBef>
              <a:buFont typeface="Wingdings" pitchFamily="2" charset="2"/>
              <a:buChar char="ü"/>
            </a:pPr>
            <a:r>
              <a:rPr lang="fr-FR" sz="1800" b="1" dirty="0">
                <a:solidFill>
                  <a:srgbClr val="FFC000"/>
                </a:solidFill>
                <a:latin typeface="Arial" charset="0"/>
              </a:rPr>
              <a:t>IPAP</a:t>
            </a:r>
          </a:p>
          <a:p>
            <a:pPr marL="342900" indent="-342900">
              <a:spcBef>
                <a:spcPct val="20000"/>
              </a:spcBef>
              <a:buFont typeface="Wingdings" pitchFamily="2" charset="2"/>
              <a:buChar char="ü"/>
            </a:pPr>
            <a:r>
              <a:rPr lang="fr-FR" sz="1800" b="1" dirty="0">
                <a:solidFill>
                  <a:srgbClr val="FFC000"/>
                </a:solidFill>
                <a:latin typeface="Arial" charset="0"/>
              </a:rPr>
              <a:t>EPAP</a:t>
            </a:r>
          </a:p>
          <a:p>
            <a:pPr marL="342900" indent="-342900">
              <a:spcBef>
                <a:spcPct val="20000"/>
              </a:spcBef>
              <a:buFont typeface="Wingdings" pitchFamily="2" charset="2"/>
              <a:buChar char="ü"/>
            </a:pPr>
            <a:r>
              <a:rPr lang="fr-FR" sz="1800" b="1" dirty="0">
                <a:solidFill>
                  <a:srgbClr val="FFC000"/>
                </a:solidFill>
                <a:latin typeface="Arial" charset="0"/>
              </a:rPr>
              <a:t>RR</a:t>
            </a:r>
          </a:p>
          <a:p>
            <a:pPr marL="342900" indent="-342900">
              <a:spcBef>
                <a:spcPct val="20000"/>
              </a:spcBef>
              <a:buFont typeface="Wingdings" pitchFamily="2" charset="2"/>
              <a:buChar char="ü"/>
            </a:pPr>
            <a:r>
              <a:rPr lang="fr-FR" sz="1800" b="1" dirty="0">
                <a:solidFill>
                  <a:srgbClr val="FFC000"/>
                </a:solidFill>
                <a:latin typeface="Arial" charset="0"/>
              </a:rPr>
              <a:t>Ti</a:t>
            </a:r>
            <a:endParaRPr lang="en-US" sz="1800" b="1" dirty="0">
              <a:solidFill>
                <a:srgbClr val="FFC000"/>
              </a:solidFill>
              <a:latin typeface="Arial" charset="0"/>
            </a:endParaRPr>
          </a:p>
        </p:txBody>
      </p:sp>
      <p:sp>
        <p:nvSpPr>
          <p:cNvPr id="20486" name="Rectangle 6"/>
          <p:cNvSpPr>
            <a:spLocks noChangeArrowheads="1"/>
          </p:cNvSpPr>
          <p:nvPr/>
        </p:nvSpPr>
        <p:spPr bwMode="auto">
          <a:xfrm>
            <a:off x="6893169" y="5081588"/>
            <a:ext cx="1969477" cy="609600"/>
          </a:xfrm>
          <a:prstGeom prst="rect">
            <a:avLst/>
          </a:prstGeom>
          <a:solidFill>
            <a:schemeClr val="accent6">
              <a:lumMod val="60000"/>
              <a:lumOff val="40000"/>
            </a:schemeClr>
          </a:solidFill>
          <a:ln w="9525">
            <a:solidFill>
              <a:schemeClr val="tx1"/>
            </a:solidFill>
            <a:miter lim="800000"/>
            <a:headEnd/>
            <a:tailEnd/>
          </a:ln>
        </p:spPr>
        <p:txBody>
          <a:bodyPr lIns="91416" tIns="45709" rIns="91416" bIns="45709"/>
          <a:lstStyle/>
          <a:p>
            <a:pPr marL="342900" indent="-342900" algn="ctr">
              <a:spcBef>
                <a:spcPct val="20000"/>
              </a:spcBef>
              <a:buFont typeface="Wingdings" pitchFamily="2" charset="2"/>
              <a:buNone/>
            </a:pPr>
            <a:r>
              <a:rPr lang="en-US" sz="1600" b="0" dirty="0">
                <a:latin typeface="Arial" charset="0"/>
              </a:rPr>
              <a:t>	</a:t>
            </a:r>
            <a:r>
              <a:rPr lang="en-US" sz="1600" b="1" dirty="0">
                <a:solidFill>
                  <a:schemeClr val="bg1"/>
                </a:solidFill>
                <a:latin typeface="Arial" charset="0"/>
              </a:rPr>
              <a:t>Each breath is controlled</a:t>
            </a:r>
          </a:p>
        </p:txBody>
      </p:sp>
      <p:sp>
        <p:nvSpPr>
          <p:cNvPr id="20487" name="Rectangle 7"/>
          <p:cNvSpPr>
            <a:spLocks noChangeArrowheads="1"/>
          </p:cNvSpPr>
          <p:nvPr/>
        </p:nvSpPr>
        <p:spPr bwMode="auto">
          <a:xfrm>
            <a:off x="4772758" y="5081588"/>
            <a:ext cx="1909396" cy="609600"/>
          </a:xfrm>
          <a:prstGeom prst="rect">
            <a:avLst/>
          </a:prstGeom>
          <a:solidFill>
            <a:schemeClr val="accent6">
              <a:lumMod val="60000"/>
              <a:lumOff val="40000"/>
            </a:schemeClr>
          </a:solidFill>
          <a:ln w="9525">
            <a:solidFill>
              <a:schemeClr val="tx1"/>
            </a:solidFill>
            <a:miter lim="800000"/>
            <a:headEnd/>
            <a:tailEnd/>
          </a:ln>
        </p:spPr>
        <p:txBody>
          <a:bodyPr lIns="91416" tIns="45709" rIns="91416" bIns="45709"/>
          <a:lstStyle/>
          <a:p>
            <a:pPr marL="342900" indent="-342900" algn="ctr">
              <a:spcBef>
                <a:spcPct val="20000"/>
              </a:spcBef>
              <a:buFont typeface="Wingdings" pitchFamily="2" charset="2"/>
              <a:buNone/>
            </a:pPr>
            <a:r>
              <a:rPr lang="en-US" sz="1600" b="0" dirty="0">
                <a:latin typeface="Arial" charset="0"/>
              </a:rPr>
              <a:t>	</a:t>
            </a:r>
            <a:r>
              <a:rPr lang="en-US" sz="1600" b="1" dirty="0">
                <a:solidFill>
                  <a:schemeClr val="bg1"/>
                </a:solidFill>
                <a:latin typeface="Arial" charset="0"/>
              </a:rPr>
              <a:t>Ti fixed for every breath</a:t>
            </a:r>
          </a:p>
        </p:txBody>
      </p:sp>
      <p:sp>
        <p:nvSpPr>
          <p:cNvPr id="20488" name="Rectangle 8"/>
          <p:cNvSpPr>
            <a:spLocks noChangeArrowheads="1"/>
          </p:cNvSpPr>
          <p:nvPr/>
        </p:nvSpPr>
        <p:spPr bwMode="auto">
          <a:xfrm>
            <a:off x="4771292" y="5805488"/>
            <a:ext cx="1859574" cy="825500"/>
          </a:xfrm>
          <a:prstGeom prst="rect">
            <a:avLst/>
          </a:prstGeom>
          <a:solidFill>
            <a:schemeClr val="accent6">
              <a:lumMod val="60000"/>
              <a:lumOff val="40000"/>
            </a:schemeClr>
          </a:solidFill>
          <a:ln w="9525">
            <a:solidFill>
              <a:schemeClr val="tx1"/>
            </a:solidFill>
            <a:miter lim="800000"/>
            <a:headEnd/>
            <a:tailEnd/>
          </a:ln>
        </p:spPr>
        <p:txBody>
          <a:bodyPr lIns="91416" tIns="45709" rIns="91416" bIns="45709"/>
          <a:lstStyle/>
          <a:p>
            <a:pPr marL="342900" indent="-342900" algn="ctr">
              <a:spcBef>
                <a:spcPct val="20000"/>
              </a:spcBef>
              <a:buFont typeface="Wingdings" pitchFamily="2" charset="2"/>
              <a:buNone/>
            </a:pPr>
            <a:r>
              <a:rPr lang="en-US" sz="1600" b="0" dirty="0">
                <a:latin typeface="Arial" charset="0"/>
              </a:rPr>
              <a:t>	</a:t>
            </a:r>
            <a:r>
              <a:rPr lang="en-US" sz="1600" b="1" dirty="0">
                <a:solidFill>
                  <a:schemeClr val="bg1"/>
                </a:solidFill>
                <a:latin typeface="Arial" charset="0"/>
              </a:rPr>
              <a:t>Patient can trigger to inspiration</a:t>
            </a:r>
          </a:p>
        </p:txBody>
      </p:sp>
      <p:sp>
        <p:nvSpPr>
          <p:cNvPr id="20489" name="Rectangle 9"/>
          <p:cNvSpPr>
            <a:spLocks noChangeArrowheads="1"/>
          </p:cNvSpPr>
          <p:nvPr/>
        </p:nvSpPr>
        <p:spPr bwMode="auto">
          <a:xfrm>
            <a:off x="2467708" y="5081588"/>
            <a:ext cx="2033954" cy="1263736"/>
          </a:xfrm>
          <a:prstGeom prst="rect">
            <a:avLst/>
          </a:prstGeom>
          <a:solidFill>
            <a:schemeClr val="accent6">
              <a:lumMod val="60000"/>
              <a:lumOff val="40000"/>
            </a:schemeClr>
          </a:solidFill>
          <a:ln w="9525">
            <a:solidFill>
              <a:schemeClr val="tx1"/>
            </a:solidFill>
            <a:miter lim="800000"/>
            <a:headEnd/>
            <a:tailEnd/>
          </a:ln>
        </p:spPr>
        <p:txBody>
          <a:bodyPr lIns="91416" tIns="45709" rIns="91416" bIns="45709"/>
          <a:lstStyle/>
          <a:p>
            <a:pPr marL="342900" indent="-342900" algn="ctr">
              <a:spcBef>
                <a:spcPct val="20000"/>
              </a:spcBef>
              <a:buFont typeface="Wingdings" pitchFamily="2" charset="2"/>
              <a:buNone/>
            </a:pPr>
            <a:r>
              <a:rPr lang="en-US" sz="1600" b="0" dirty="0">
                <a:latin typeface="Arial" charset="0"/>
              </a:rPr>
              <a:t>	</a:t>
            </a:r>
            <a:r>
              <a:rPr lang="en-US" sz="1600" b="1" dirty="0">
                <a:solidFill>
                  <a:schemeClr val="bg1"/>
                </a:solidFill>
                <a:latin typeface="Arial" charset="0"/>
              </a:rPr>
              <a:t>Spontaneous breaths with back up </a:t>
            </a:r>
            <a:r>
              <a:rPr lang="fr-FR" sz="1600" b="1" dirty="0" err="1">
                <a:solidFill>
                  <a:schemeClr val="bg1"/>
                </a:solidFill>
                <a:latin typeface="Arial" charset="0"/>
              </a:rPr>
              <a:t>respiratory</a:t>
            </a:r>
            <a:r>
              <a:rPr lang="fr-FR" sz="1600" b="1" dirty="0">
                <a:solidFill>
                  <a:schemeClr val="bg1"/>
                </a:solidFill>
                <a:latin typeface="Arial" charset="0"/>
              </a:rPr>
              <a:t> rate</a:t>
            </a:r>
            <a:endParaRPr lang="en-US" sz="1600" b="1" dirty="0">
              <a:solidFill>
                <a:schemeClr val="bg1"/>
              </a:solidFill>
              <a:latin typeface="Arial" charset="0"/>
            </a:endParaRPr>
          </a:p>
        </p:txBody>
      </p:sp>
      <p:sp>
        <p:nvSpPr>
          <p:cNvPr id="20490" name="Rectangle 10"/>
          <p:cNvSpPr>
            <a:spLocks noChangeArrowheads="1"/>
          </p:cNvSpPr>
          <p:nvPr/>
        </p:nvSpPr>
        <p:spPr bwMode="auto">
          <a:xfrm>
            <a:off x="285750" y="1804988"/>
            <a:ext cx="1969477" cy="3124200"/>
          </a:xfrm>
          <a:prstGeom prst="rect">
            <a:avLst/>
          </a:prstGeom>
          <a:solidFill>
            <a:schemeClr val="accent4">
              <a:lumMod val="75000"/>
            </a:schemeClr>
          </a:solidFill>
          <a:ln w="9525">
            <a:solidFill>
              <a:schemeClr val="tx1"/>
            </a:solidFill>
            <a:miter lim="800000"/>
            <a:headEnd/>
            <a:tailEnd/>
          </a:ln>
        </p:spPr>
        <p:txBody>
          <a:bodyPr lIns="91416" tIns="45709" rIns="91416" bIns="45709"/>
          <a:lstStyle/>
          <a:p>
            <a:pPr marL="342900" indent="-342900">
              <a:spcBef>
                <a:spcPct val="20000"/>
              </a:spcBef>
              <a:buFont typeface="Wingdings" pitchFamily="2" charset="2"/>
              <a:buNone/>
            </a:pPr>
            <a:r>
              <a:rPr lang="fr-FR" b="1" dirty="0">
                <a:solidFill>
                  <a:srgbClr val="FFC000"/>
                </a:solidFill>
                <a:latin typeface="Arial" charset="0"/>
              </a:rPr>
              <a:t>S mode</a:t>
            </a:r>
          </a:p>
          <a:p>
            <a:pPr marL="342900" indent="-342900">
              <a:spcBef>
                <a:spcPct val="20000"/>
              </a:spcBef>
              <a:buFont typeface="Wingdings" pitchFamily="2" charset="2"/>
              <a:buNone/>
            </a:pPr>
            <a:endParaRPr lang="fr-FR" b="1" dirty="0">
              <a:solidFill>
                <a:srgbClr val="FFC000"/>
              </a:solidFill>
              <a:latin typeface="Arial" charset="0"/>
            </a:endParaRPr>
          </a:p>
          <a:p>
            <a:pPr marL="342900" indent="-342900">
              <a:spcBef>
                <a:spcPct val="20000"/>
              </a:spcBef>
              <a:buFont typeface="Wingdings" pitchFamily="2" charset="2"/>
              <a:buChar char="ü"/>
            </a:pPr>
            <a:r>
              <a:rPr lang="fr-FR" sz="1800" b="1" dirty="0">
                <a:solidFill>
                  <a:srgbClr val="FFC000"/>
                </a:solidFill>
                <a:latin typeface="Arial" charset="0"/>
              </a:rPr>
              <a:t>IPAP</a:t>
            </a:r>
          </a:p>
          <a:p>
            <a:pPr marL="342900" indent="-342900">
              <a:spcBef>
                <a:spcPct val="20000"/>
              </a:spcBef>
              <a:buFont typeface="Wingdings" pitchFamily="2" charset="2"/>
              <a:buChar char="ü"/>
            </a:pPr>
            <a:r>
              <a:rPr lang="fr-FR" sz="1800" b="1" dirty="0">
                <a:solidFill>
                  <a:srgbClr val="FFC000"/>
                </a:solidFill>
                <a:latin typeface="Arial" charset="0"/>
              </a:rPr>
              <a:t>EPAP</a:t>
            </a:r>
          </a:p>
          <a:p>
            <a:pPr marL="342900" indent="-342900">
              <a:spcBef>
                <a:spcPct val="20000"/>
              </a:spcBef>
              <a:buFont typeface="Wingdings" pitchFamily="2" charset="2"/>
              <a:buChar char="ü"/>
            </a:pPr>
            <a:endParaRPr lang="en-US" sz="1800" b="0" dirty="0">
              <a:latin typeface="Arial" charset="0"/>
            </a:endParaRPr>
          </a:p>
        </p:txBody>
      </p:sp>
      <p:sp>
        <p:nvSpPr>
          <p:cNvPr id="20491" name="Rectangle 11"/>
          <p:cNvSpPr>
            <a:spLocks noChangeArrowheads="1"/>
          </p:cNvSpPr>
          <p:nvPr/>
        </p:nvSpPr>
        <p:spPr bwMode="auto">
          <a:xfrm>
            <a:off x="285751" y="5081588"/>
            <a:ext cx="2035419" cy="609600"/>
          </a:xfrm>
          <a:prstGeom prst="rect">
            <a:avLst/>
          </a:prstGeom>
          <a:solidFill>
            <a:schemeClr val="accent6">
              <a:lumMod val="60000"/>
              <a:lumOff val="40000"/>
            </a:schemeClr>
          </a:solidFill>
          <a:ln w="9525">
            <a:solidFill>
              <a:schemeClr val="tx1"/>
            </a:solidFill>
            <a:miter lim="800000"/>
            <a:headEnd/>
            <a:tailEnd/>
          </a:ln>
        </p:spPr>
        <p:txBody>
          <a:bodyPr lIns="91416" tIns="45709" rIns="91416" bIns="45709"/>
          <a:lstStyle/>
          <a:p>
            <a:pPr marL="342900" indent="-342900" algn="ctr">
              <a:spcBef>
                <a:spcPct val="20000"/>
              </a:spcBef>
              <a:buFont typeface="Wingdings" pitchFamily="2" charset="2"/>
              <a:buNone/>
            </a:pPr>
            <a:r>
              <a:rPr lang="en-US" sz="1600" b="1" dirty="0">
                <a:solidFill>
                  <a:schemeClr val="bg1"/>
                </a:solidFill>
                <a:latin typeface="Arial" charset="0"/>
              </a:rPr>
              <a:t>Spontaneous breaths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p:cNvSpPr>
            <a:spLocks noGrp="1"/>
          </p:cNvSpPr>
          <p:nvPr>
            <p:ph type="title"/>
          </p:nvPr>
        </p:nvSpPr>
        <p:spPr/>
        <p:txBody>
          <a:bodyPr/>
          <a:lstStyle/>
          <a:p>
            <a:pPr>
              <a:buFontTx/>
              <a:buNone/>
            </a:pPr>
            <a:r>
              <a:rPr lang="en-US" b="1" dirty="0" smtClean="0"/>
              <a:t>3- The target scheme</a:t>
            </a:r>
          </a:p>
        </p:txBody>
      </p:sp>
      <p:pic>
        <p:nvPicPr>
          <p:cNvPr id="43011" name="Picture 3"/>
          <p:cNvPicPr>
            <a:picLocks noGrp="1" noChangeAspect="1" noChangeArrowheads="1"/>
          </p:cNvPicPr>
          <p:nvPr>
            <p:ph idx="1"/>
          </p:nvPr>
        </p:nvPicPr>
        <p:blipFill>
          <a:blip r:embed="rId2" cstate="print"/>
          <a:srcRect/>
          <a:stretch>
            <a:fillRect/>
          </a:stretch>
        </p:blipFill>
        <p:spPr>
          <a:xfrm>
            <a:off x="0" y="1417638"/>
            <a:ext cx="9167838" cy="5440361"/>
          </a:xfrm>
          <a:noFill/>
        </p:spPr>
      </p:pic>
      <p:sp>
        <p:nvSpPr>
          <p:cNvPr id="4" name="Multiply 3"/>
          <p:cNvSpPr/>
          <p:nvPr/>
        </p:nvSpPr>
        <p:spPr>
          <a:xfrm>
            <a:off x="1835696" y="728699"/>
            <a:ext cx="4932548" cy="61292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5" name="Picture 5"/>
          <p:cNvPicPr>
            <a:picLocks noChangeAspect="1" noChangeArrowheads="1"/>
          </p:cNvPicPr>
          <p:nvPr/>
        </p:nvPicPr>
        <p:blipFill>
          <a:blip r:embed="rId2" cstate="print"/>
          <a:srcRect/>
          <a:stretch>
            <a:fillRect/>
          </a:stretch>
        </p:blipFill>
        <p:spPr bwMode="auto">
          <a:xfrm>
            <a:off x="744021" y="1417637"/>
            <a:ext cx="7680407" cy="4902915"/>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Modes supported by AVAPS </a:t>
            </a:r>
            <a:endParaRPr lang="en-US" dirty="0"/>
          </a:p>
        </p:txBody>
      </p:sp>
      <p:sp>
        <p:nvSpPr>
          <p:cNvPr id="7" name="Oval 6"/>
          <p:cNvSpPr/>
          <p:nvPr/>
        </p:nvSpPr>
        <p:spPr>
          <a:xfrm>
            <a:off x="1655676" y="3681028"/>
            <a:ext cx="4896544"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65539" name="Picture 3" descr="E:\pictures\318614_216787705041486_100001307738559_532274_738797098_n.jpg"/>
          <p:cNvPicPr>
            <a:picLocks noChangeAspect="1" noChangeArrowheads="1"/>
          </p:cNvPicPr>
          <p:nvPr/>
        </p:nvPicPr>
        <p:blipFill>
          <a:blip r:embed="rId2" cstate="print"/>
          <a:srcRect/>
          <a:stretch>
            <a:fillRect/>
          </a:stretch>
        </p:blipFill>
        <p:spPr bwMode="auto">
          <a:xfrm>
            <a:off x="501623" y="571480"/>
            <a:ext cx="8142343" cy="571615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hof.m5zn.com/uploads/2013/03/12/jpg/shof_2c74575ba3820ac.jpg"/>
          <p:cNvPicPr>
            <a:picLocks noChangeAspect="1" noChangeArrowheads="1"/>
          </p:cNvPicPr>
          <p:nvPr/>
        </p:nvPicPr>
        <p:blipFill>
          <a:blip r:embed="rId2" cstate="print"/>
          <a:srcRect/>
          <a:stretch>
            <a:fillRect/>
          </a:stretch>
        </p:blipFill>
        <p:spPr bwMode="auto">
          <a:xfrm>
            <a:off x="683568" y="2598738"/>
            <a:ext cx="4140460" cy="4034618"/>
          </a:xfrm>
          <a:prstGeom prst="rect">
            <a:avLst/>
          </a:prstGeom>
          <a:noFill/>
          <a:effectLst>
            <a:glow rad="63500">
              <a:schemeClr val="accent3">
                <a:satMod val="175000"/>
                <a:alpha val="40000"/>
              </a:schemeClr>
            </a:glow>
          </a:effectLst>
          <a:scene3d>
            <a:camera prst="isometricOffAxis1Right"/>
            <a:lightRig rig="threePt" dir="t"/>
          </a:scene3d>
          <a:sp3d>
            <a:bevelT/>
          </a:sp3d>
        </p:spPr>
      </p:pic>
      <p:sp>
        <p:nvSpPr>
          <p:cNvPr id="5" name="Cloud 4"/>
          <p:cNvSpPr/>
          <p:nvPr/>
        </p:nvSpPr>
        <p:spPr>
          <a:xfrm>
            <a:off x="5256076" y="296652"/>
            <a:ext cx="3887924" cy="4124746"/>
          </a:xfrm>
          <a:prstGeom prst="cloud">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effectLst>
                  <a:glow rad="101600">
                    <a:schemeClr val="accent3">
                      <a:satMod val="175000"/>
                      <a:alpha val="40000"/>
                    </a:schemeClr>
                  </a:glow>
                  <a:outerShdw blurRad="38100" dist="38100" dir="2700000" algn="tl">
                    <a:srgbClr val="000000">
                      <a:alpha val="43137"/>
                    </a:srgbClr>
                  </a:outerShdw>
                </a:effectLst>
              </a:rPr>
              <a:t>Who benefits from AVAPS technology?</a:t>
            </a:r>
            <a:endParaRPr lang="en-US" sz="2800" dirty="0">
              <a:effectLst>
                <a:glow rad="101600">
                  <a:schemeClr val="accent3">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719572" y="66675"/>
            <a:ext cx="7733482" cy="3067050"/>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0" y="3356992"/>
            <a:ext cx="914400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4210" name="Picture 2"/>
          <p:cNvPicPr>
            <a:picLocks noChangeAspect="1" noChangeArrowheads="1"/>
          </p:cNvPicPr>
          <p:nvPr/>
        </p:nvPicPr>
        <p:blipFill>
          <a:blip r:embed="rId2" cstate="print"/>
          <a:srcRect/>
          <a:stretch>
            <a:fillRect/>
          </a:stretch>
        </p:blipFill>
        <p:spPr bwMode="auto">
          <a:xfrm>
            <a:off x="0" y="521760"/>
            <a:ext cx="9158287" cy="5823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2756"/>
            <a:ext cx="8229600" cy="4572508"/>
          </a:xfrm>
        </p:spPr>
        <p:txBody>
          <a:bodyPr/>
          <a:lstStyle/>
          <a:p>
            <a:pPr algn="ctr">
              <a:buNone/>
            </a:pPr>
            <a:r>
              <a:rPr lang="ar-SA" sz="4000" b="1" dirty="0" smtClean="0">
                <a:solidFill>
                  <a:schemeClr val="accent3">
                    <a:lumMod val="20000"/>
                    <a:lumOff val="80000"/>
                  </a:schemeClr>
                </a:solidFill>
              </a:rPr>
              <a:t>This device </a:t>
            </a:r>
            <a:r>
              <a:rPr lang="en-US" sz="4000" b="1" dirty="0" smtClean="0">
                <a:solidFill>
                  <a:schemeClr val="accent3">
                    <a:lumMod val="20000"/>
                    <a:lumOff val="80000"/>
                  </a:schemeClr>
                </a:solidFill>
              </a:rPr>
              <a:t>can</a:t>
            </a:r>
            <a:r>
              <a:rPr lang="ar-SA" sz="4000" b="1" dirty="0" smtClean="0">
                <a:solidFill>
                  <a:schemeClr val="accent3">
                    <a:lumMod val="20000"/>
                    <a:lumOff val="80000"/>
                  </a:schemeClr>
                </a:solidFill>
              </a:rPr>
              <a:t> be used in</a:t>
            </a:r>
            <a:r>
              <a:rPr lang="en-US" sz="4000" b="1" dirty="0" smtClean="0">
                <a:solidFill>
                  <a:schemeClr val="accent3">
                    <a:lumMod val="20000"/>
                    <a:lumOff val="80000"/>
                  </a:schemeClr>
                </a:solidFill>
              </a:rPr>
              <a:t>:</a:t>
            </a:r>
            <a:endParaRPr lang="en-US" sz="4000" b="1" dirty="0">
              <a:solidFill>
                <a:schemeClr val="accent3">
                  <a:lumMod val="20000"/>
                  <a:lumOff val="80000"/>
                </a:schemeClr>
              </a:solidFill>
            </a:endParaRPr>
          </a:p>
          <a:p>
            <a:pPr algn="ctr">
              <a:buNone/>
            </a:pPr>
            <a:endParaRPr lang="en-US" sz="4000" b="1" dirty="0" smtClean="0">
              <a:solidFill>
                <a:schemeClr val="accent3">
                  <a:lumMod val="20000"/>
                  <a:lumOff val="80000"/>
                </a:schemeClr>
              </a:solidFill>
            </a:endParaRPr>
          </a:p>
          <a:p>
            <a:pPr algn="ctr">
              <a:buNone/>
            </a:pPr>
            <a:r>
              <a:rPr lang="en-US" sz="4000" b="1" dirty="0" smtClean="0">
                <a:solidFill>
                  <a:srgbClr val="FFFF00"/>
                </a:solidFill>
              </a:rPr>
              <a:t>H</a:t>
            </a:r>
            <a:r>
              <a:rPr lang="ar-SA" sz="4000" b="1" dirty="0" smtClean="0">
                <a:solidFill>
                  <a:srgbClr val="FFFF00"/>
                </a:solidFill>
              </a:rPr>
              <a:t>ospital</a:t>
            </a:r>
            <a:endParaRPr lang="en-US" sz="4000" b="1" dirty="0" smtClean="0">
              <a:solidFill>
                <a:srgbClr val="FFFF00"/>
              </a:solidFill>
            </a:endParaRPr>
          </a:p>
          <a:p>
            <a:pPr algn="ctr">
              <a:buNone/>
            </a:pPr>
            <a:r>
              <a:rPr lang="en-US" sz="2400" b="1" dirty="0" smtClean="0">
                <a:solidFill>
                  <a:schemeClr val="accent3">
                    <a:lumMod val="20000"/>
                    <a:lumOff val="80000"/>
                  </a:schemeClr>
                </a:solidFill>
              </a:rPr>
              <a:t>(Acute setting)</a:t>
            </a:r>
            <a:r>
              <a:rPr lang="ar-SA" sz="2400" b="1" dirty="0" smtClean="0">
                <a:solidFill>
                  <a:schemeClr val="accent3">
                    <a:lumMod val="20000"/>
                    <a:lumOff val="80000"/>
                  </a:schemeClr>
                </a:solidFill>
              </a:rPr>
              <a:t> </a:t>
            </a:r>
            <a:endParaRPr lang="en-US" sz="2400" b="1" dirty="0" smtClean="0">
              <a:solidFill>
                <a:schemeClr val="accent3">
                  <a:lumMod val="20000"/>
                  <a:lumOff val="80000"/>
                </a:schemeClr>
              </a:solidFill>
            </a:endParaRPr>
          </a:p>
          <a:p>
            <a:pPr algn="ctr">
              <a:buNone/>
            </a:pPr>
            <a:r>
              <a:rPr lang="ar-SA" sz="4000" b="1" dirty="0" smtClean="0">
                <a:solidFill>
                  <a:schemeClr val="accent3">
                    <a:lumMod val="20000"/>
                    <a:lumOff val="80000"/>
                  </a:schemeClr>
                </a:solidFill>
              </a:rPr>
              <a:t>or</a:t>
            </a:r>
            <a:endParaRPr lang="en-US" sz="4000" b="1" dirty="0" smtClean="0">
              <a:solidFill>
                <a:schemeClr val="accent3">
                  <a:lumMod val="20000"/>
                  <a:lumOff val="80000"/>
                </a:schemeClr>
              </a:solidFill>
            </a:endParaRPr>
          </a:p>
          <a:p>
            <a:pPr algn="ctr">
              <a:buNone/>
            </a:pPr>
            <a:r>
              <a:rPr lang="en-US" sz="4000" b="1" dirty="0" smtClean="0">
                <a:solidFill>
                  <a:srgbClr val="FFFF00"/>
                </a:solidFill>
              </a:rPr>
              <a:t>H</a:t>
            </a:r>
            <a:r>
              <a:rPr lang="ar-SA" sz="4000" b="1" dirty="0" smtClean="0">
                <a:solidFill>
                  <a:srgbClr val="FFFF00"/>
                </a:solidFill>
              </a:rPr>
              <a:t>ome</a:t>
            </a:r>
            <a:endParaRPr lang="en-US" sz="4000" b="1" dirty="0" smtClean="0">
              <a:solidFill>
                <a:srgbClr val="FFFF00"/>
              </a:solidFill>
            </a:endParaRPr>
          </a:p>
          <a:p>
            <a:pPr algn="ctr">
              <a:buNone/>
            </a:pPr>
            <a:r>
              <a:rPr lang="en-US" sz="2400" b="1" dirty="0" smtClean="0">
                <a:solidFill>
                  <a:schemeClr val="accent3">
                    <a:lumMod val="20000"/>
                    <a:lumOff val="80000"/>
                  </a:schemeClr>
                </a:solidFill>
              </a:rPr>
              <a:t>(Chronic setting)</a:t>
            </a:r>
            <a:r>
              <a:rPr lang="ar-SA" sz="2400" b="1" dirty="0" smtClean="0">
                <a:solidFill>
                  <a:schemeClr val="accent3">
                    <a:lumMod val="20000"/>
                    <a:lumOff val="80000"/>
                  </a:schemeClr>
                </a:solidFill>
              </a:rPr>
              <a:t> </a:t>
            </a:r>
            <a:endParaRPr lang="en-US" sz="2400" b="1" dirty="0" smtClean="0">
              <a:solidFill>
                <a:schemeClr val="accent3">
                  <a:lumMod val="20000"/>
                  <a:lumOff val="80000"/>
                </a:schemeClr>
              </a:solidFill>
            </a:endParaRPr>
          </a:p>
          <a:p>
            <a:pPr algn="ctr">
              <a:buNone/>
            </a:pP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4516"/>
          </a:xfrm>
        </p:spPr>
        <p:txBody>
          <a:bodyPr/>
          <a:lstStyle/>
          <a:p>
            <a:pPr algn="just"/>
            <a:r>
              <a:rPr lang="ar-SA" dirty="0" smtClean="0">
                <a:solidFill>
                  <a:srgbClr val="FFFFFF"/>
                </a:solidFill>
              </a:rPr>
              <a:t>The BiPAP AVAPS device is intended to provide noninvasive ventilation for</a:t>
            </a:r>
            <a:r>
              <a:rPr lang="en-US" dirty="0" smtClean="0">
                <a:solidFill>
                  <a:srgbClr val="FFFFFF"/>
                </a:solidFill>
              </a:rPr>
              <a:t>:</a:t>
            </a:r>
            <a:r>
              <a:rPr lang="ar-SA" dirty="0" smtClean="0">
                <a:solidFill>
                  <a:srgbClr val="FFFFFF"/>
                </a:solidFill>
              </a:rPr>
              <a:t> </a:t>
            </a:r>
            <a:endParaRPr lang="en-US" dirty="0" smtClean="0">
              <a:solidFill>
                <a:srgbClr val="FFFFFF"/>
              </a:solidFill>
            </a:endParaRPr>
          </a:p>
          <a:p>
            <a:pPr algn="just">
              <a:buNone/>
            </a:pPr>
            <a:endParaRPr lang="en-US" dirty="0" smtClean="0">
              <a:solidFill>
                <a:srgbClr val="FFFFFF"/>
              </a:solidFill>
            </a:endParaRPr>
          </a:p>
          <a:p>
            <a:pPr algn="just"/>
            <a:r>
              <a:rPr lang="ar-SA" b="1" dirty="0" smtClean="0">
                <a:solidFill>
                  <a:srgbClr val="FFC000"/>
                </a:solidFill>
              </a:rPr>
              <a:t>pediatric patients</a:t>
            </a:r>
            <a:r>
              <a:rPr lang="en-US" b="1" dirty="0" smtClean="0">
                <a:solidFill>
                  <a:srgbClr val="FFC000"/>
                </a:solidFill>
              </a:rPr>
              <a:t> ≥ 7 </a:t>
            </a:r>
            <a:r>
              <a:rPr lang="ar-SA" b="1" dirty="0" smtClean="0">
                <a:solidFill>
                  <a:srgbClr val="FFC000"/>
                </a:solidFill>
              </a:rPr>
              <a:t>years or</a:t>
            </a:r>
            <a:r>
              <a:rPr lang="en-US" b="1" dirty="0" smtClean="0">
                <a:solidFill>
                  <a:srgbClr val="FFC000"/>
                </a:solidFill>
              </a:rPr>
              <a:t> ≥</a:t>
            </a:r>
            <a:r>
              <a:rPr lang="ar-SA" b="1" dirty="0" smtClean="0">
                <a:solidFill>
                  <a:srgbClr val="FFC000"/>
                </a:solidFill>
              </a:rPr>
              <a:t> </a:t>
            </a:r>
            <a:r>
              <a:rPr lang="en-US" b="1" dirty="0" smtClean="0">
                <a:solidFill>
                  <a:srgbClr val="FFC000"/>
                </a:solidFill>
              </a:rPr>
              <a:t>18.2</a:t>
            </a:r>
            <a:r>
              <a:rPr lang="ar-SA" b="1" dirty="0" smtClean="0">
                <a:solidFill>
                  <a:srgbClr val="FFC000"/>
                </a:solidFill>
              </a:rPr>
              <a:t> kg</a:t>
            </a:r>
            <a:endParaRPr lang="en-US" b="1" dirty="0" smtClean="0">
              <a:solidFill>
                <a:srgbClr val="FFC000"/>
              </a:solidFill>
            </a:endParaRPr>
          </a:p>
          <a:p>
            <a:pPr algn="just"/>
            <a:r>
              <a:rPr lang="ar-SA" b="1" dirty="0" smtClean="0">
                <a:solidFill>
                  <a:srgbClr val="FFC000"/>
                </a:solidFill>
              </a:rPr>
              <a:t>adult patients</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EG"/>
          </a:p>
        </p:txBody>
      </p:sp>
      <p:sp>
        <p:nvSpPr>
          <p:cNvPr id="5" name="Content Placeholder 4"/>
          <p:cNvSpPr>
            <a:spLocks noGrp="1"/>
          </p:cNvSpPr>
          <p:nvPr>
            <p:ph idx="1"/>
          </p:nvPr>
        </p:nvSpPr>
        <p:spPr/>
        <p:txBody>
          <a:bodyPr/>
          <a:lstStyle/>
          <a:p>
            <a:endParaRPr lang="ar-EG" dirty="0"/>
          </a:p>
        </p:txBody>
      </p:sp>
      <p:pic>
        <p:nvPicPr>
          <p:cNvPr id="32770" name="Picture 2" descr="E:\pictures\292860_349696341787067_327028428_n.jpg"/>
          <p:cNvPicPr>
            <a:picLocks noChangeAspect="1" noChangeArrowheads="1"/>
          </p:cNvPicPr>
          <p:nvPr/>
        </p:nvPicPr>
        <p:blipFill>
          <a:blip r:embed="rId2" cstate="print"/>
          <a:srcRect/>
          <a:stretch>
            <a:fillRect/>
          </a:stretch>
        </p:blipFill>
        <p:spPr bwMode="auto">
          <a:xfrm>
            <a:off x="-785850" y="0"/>
            <a:ext cx="9929850" cy="6858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p:cNvPicPr>
            <a:picLocks noChangeAspect="1" noChangeArrowheads="1"/>
          </p:cNvPicPr>
          <p:nvPr/>
        </p:nvPicPr>
        <p:blipFill>
          <a:blip r:embed="rId2" cstate="print"/>
          <a:srcRect l="30638" t="9681" r="33186" b="58514"/>
          <a:stretch>
            <a:fillRect/>
          </a:stretch>
        </p:blipFill>
        <p:spPr bwMode="auto">
          <a:xfrm>
            <a:off x="457200" y="908719"/>
            <a:ext cx="7859216" cy="4048687"/>
          </a:xfrm>
          <a:prstGeom prst="rect">
            <a:avLst/>
          </a:prstGeom>
          <a:noFill/>
          <a:ln w="9525">
            <a:noFill/>
            <a:miter lim="800000"/>
            <a:headEnd/>
            <a:tailEnd/>
          </a:ln>
          <a:scene3d>
            <a:camera prst="isometricOffAxis1Right"/>
            <a:lightRig rig="threePt" dir="t"/>
          </a:scene3d>
          <a:sp3d>
            <a:bevelT/>
          </a:sp3d>
        </p:spPr>
      </p:pic>
      <p:pic>
        <p:nvPicPr>
          <p:cNvPr id="7" name="Picture 2"/>
          <p:cNvPicPr>
            <a:picLocks noChangeAspect="1" noChangeArrowheads="1"/>
          </p:cNvPicPr>
          <p:nvPr/>
        </p:nvPicPr>
        <p:blipFill>
          <a:blip r:embed="rId3" cstate="print"/>
          <a:srcRect l="36170" t="24170" r="22118" b="24170"/>
          <a:stretch>
            <a:fillRect/>
          </a:stretch>
        </p:blipFill>
        <p:spPr bwMode="auto">
          <a:xfrm>
            <a:off x="1846549" y="908719"/>
            <a:ext cx="6840251" cy="4963722"/>
          </a:xfrm>
          <a:prstGeom prst="rect">
            <a:avLst/>
          </a:prstGeom>
          <a:noFill/>
          <a:ln w="9525">
            <a:noFill/>
            <a:miter lim="800000"/>
            <a:headEnd/>
            <a:tailEnd/>
          </a:ln>
          <a:scene3d>
            <a:camera prst="isometricOffAxis2Left"/>
            <a:lightRig rig="threePt" dir="t"/>
          </a:scene3d>
          <a:sp3d>
            <a:bevelT/>
          </a:sp3d>
        </p:spPr>
      </p:pic>
      <p:pic>
        <p:nvPicPr>
          <p:cNvPr id="87043" name="Picture 3"/>
          <p:cNvPicPr>
            <a:picLocks noChangeAspect="1" noChangeArrowheads="1"/>
          </p:cNvPicPr>
          <p:nvPr/>
        </p:nvPicPr>
        <p:blipFill>
          <a:blip r:embed="rId4" cstate="print"/>
          <a:srcRect t="10311" r="3292" b="15350"/>
          <a:stretch>
            <a:fillRect/>
          </a:stretch>
        </p:blipFill>
        <p:spPr bwMode="auto">
          <a:xfrm>
            <a:off x="0" y="759873"/>
            <a:ext cx="8839785" cy="51125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1Right"/>
            <a:lightRig rig="twoPt" dir="t">
              <a:rot lat="0" lon="0" rev="7800000"/>
            </a:lightRig>
          </a:scene3d>
          <a:sp3d contourW="6350">
            <a:bevelT w="50800" h="16510"/>
            <a:contourClr>
              <a:srgbClr val="C0C0C0"/>
            </a:contourClr>
          </a:sp3d>
        </p:spPr>
      </p:pic>
      <p:pic>
        <p:nvPicPr>
          <p:cNvPr id="87044" name="Picture 4"/>
          <p:cNvPicPr>
            <a:picLocks noChangeAspect="1" noChangeArrowheads="1"/>
          </p:cNvPicPr>
          <p:nvPr/>
        </p:nvPicPr>
        <p:blipFill>
          <a:blip r:embed="rId5" cstate="print"/>
          <a:srcRect l="15498" t="14806" r="17688" b="31100"/>
          <a:stretch>
            <a:fillRect/>
          </a:stretch>
        </p:blipFill>
        <p:spPr bwMode="auto">
          <a:xfrm>
            <a:off x="457200" y="908719"/>
            <a:ext cx="8382585" cy="49637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2Lef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gtEl>
                                        <p:attrNameLst>
                                          <p:attrName>style.visibility</p:attrName>
                                        </p:attrNameLst>
                                      </p:cBhvr>
                                      <p:to>
                                        <p:strVal val="visible"/>
                                      </p:to>
                                    </p:set>
                                    <p:anim calcmode="lin" valueType="num">
                                      <p:cBhvr additive="base">
                                        <p:cTn id="19" dur="500" fill="hold"/>
                                        <p:tgtEl>
                                          <p:spTgt spid="87043"/>
                                        </p:tgtEl>
                                        <p:attrNameLst>
                                          <p:attrName>ppt_x</p:attrName>
                                        </p:attrNameLst>
                                      </p:cBhvr>
                                      <p:tavLst>
                                        <p:tav tm="0">
                                          <p:val>
                                            <p:strVal val="#ppt_x"/>
                                          </p:val>
                                        </p:tav>
                                        <p:tav tm="100000">
                                          <p:val>
                                            <p:strVal val="#ppt_x"/>
                                          </p:val>
                                        </p:tav>
                                      </p:tavLst>
                                    </p:anim>
                                    <p:anim calcmode="lin" valueType="num">
                                      <p:cBhvr additive="base">
                                        <p:cTn id="20"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4"/>
                                        </p:tgtEl>
                                        <p:attrNameLst>
                                          <p:attrName>style.visibility</p:attrName>
                                        </p:attrNameLst>
                                      </p:cBhvr>
                                      <p:to>
                                        <p:strVal val="visible"/>
                                      </p:to>
                                    </p:set>
                                    <p:anim calcmode="lin" valueType="num">
                                      <p:cBhvr additive="base">
                                        <p:cTn id="25" dur="500" fill="hold"/>
                                        <p:tgtEl>
                                          <p:spTgt spid="87044"/>
                                        </p:tgtEl>
                                        <p:attrNameLst>
                                          <p:attrName>ppt_x</p:attrName>
                                        </p:attrNameLst>
                                      </p:cBhvr>
                                      <p:tavLst>
                                        <p:tav tm="0">
                                          <p:val>
                                            <p:strVal val="#ppt_x"/>
                                          </p:val>
                                        </p:tav>
                                        <p:tav tm="100000">
                                          <p:val>
                                            <p:strVal val="#ppt_x"/>
                                          </p:val>
                                        </p:tav>
                                      </p:tavLst>
                                    </p:anim>
                                    <p:anim calcmode="lin" valueType="num">
                                      <p:cBhvr additive="base">
                                        <p:cTn id="26"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C:\Users\ALX\Desktop\Stars_Wallpaper_by_Colliemo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2"/>
          <p:cNvPicPr>
            <a:picLocks noChangeAspect="1" noChangeArrowheads="1"/>
          </p:cNvPicPr>
          <p:nvPr/>
        </p:nvPicPr>
        <p:blipFill>
          <a:blip r:embed="rId3" cstate="print"/>
          <a:srcRect l="11631" t="20826" r="9863" b="25625"/>
          <a:stretch>
            <a:fillRect/>
          </a:stretch>
        </p:blipFill>
        <p:spPr bwMode="auto">
          <a:xfrm>
            <a:off x="2015716" y="2801361"/>
            <a:ext cx="5749170" cy="90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2938"/>
            <a:ext cx="8229600" cy="3995899"/>
          </a:xfrm>
        </p:spPr>
        <p:txBody>
          <a:bodyPr/>
          <a:lstStyle/>
          <a:p>
            <a:pPr algn="just">
              <a:lnSpc>
                <a:spcPct val="90000"/>
              </a:lnSpc>
              <a:buFontTx/>
              <a:buNone/>
            </a:pPr>
            <a:r>
              <a:rPr lang="en-US" dirty="0" smtClean="0">
                <a:solidFill>
                  <a:schemeClr val="accent3">
                    <a:lumMod val="20000"/>
                    <a:lumOff val="80000"/>
                  </a:schemeClr>
                </a:solidFill>
              </a:rPr>
              <a:t> </a:t>
            </a:r>
          </a:p>
          <a:p>
            <a:pPr algn="ctr">
              <a:lnSpc>
                <a:spcPct val="90000"/>
              </a:lnSpc>
              <a:buFontTx/>
              <a:buNone/>
            </a:pPr>
            <a:r>
              <a:rPr lang="en-US" sz="4000" b="1" dirty="0" smtClean="0">
                <a:solidFill>
                  <a:schemeClr val="accent3">
                    <a:lumMod val="20000"/>
                    <a:lumOff val="80000"/>
                  </a:schemeClr>
                </a:solidFill>
              </a:rPr>
              <a:t>  </a:t>
            </a:r>
            <a:r>
              <a:rPr lang="en-US" b="1" dirty="0" smtClean="0">
                <a:solidFill>
                  <a:schemeClr val="accent3">
                    <a:lumMod val="20000"/>
                    <a:lumOff val="80000"/>
                  </a:schemeClr>
                </a:solidFill>
              </a:rPr>
              <a:t>The exclusive AVAPS algorithm automatically </a:t>
            </a:r>
            <a:endParaRPr lang="en-US" sz="4000" b="1" dirty="0" smtClean="0">
              <a:solidFill>
                <a:schemeClr val="accent3">
                  <a:lumMod val="20000"/>
                  <a:lumOff val="80000"/>
                </a:schemeClr>
              </a:solidFill>
            </a:endParaRPr>
          </a:p>
          <a:p>
            <a:pPr algn="ctr">
              <a:lnSpc>
                <a:spcPct val="90000"/>
              </a:lnSpc>
              <a:buFontTx/>
              <a:buNone/>
            </a:pPr>
            <a:endParaRPr lang="en-US" sz="4000" b="1" dirty="0" smtClean="0">
              <a:solidFill>
                <a:srgbClr val="FFFF00"/>
              </a:solidFill>
            </a:endParaRPr>
          </a:p>
          <a:p>
            <a:pPr algn="ctr">
              <a:lnSpc>
                <a:spcPct val="90000"/>
              </a:lnSpc>
              <a:buFontTx/>
              <a:buNone/>
            </a:pPr>
            <a:r>
              <a:rPr lang="en-US" sz="4000" b="1" dirty="0" smtClean="0">
                <a:solidFill>
                  <a:srgbClr val="FFFF00"/>
                </a:solidFill>
              </a:rPr>
              <a:t>adjusts </a:t>
            </a:r>
            <a:r>
              <a:rPr lang="en-US" sz="4000" b="1" dirty="0" err="1" smtClean="0">
                <a:solidFill>
                  <a:srgbClr val="FFFF00"/>
                </a:solidFill>
              </a:rPr>
              <a:t>inspiratory</a:t>
            </a:r>
            <a:r>
              <a:rPr lang="en-US" sz="4000" b="1" dirty="0" smtClean="0">
                <a:solidFill>
                  <a:srgbClr val="FFFF00"/>
                </a:solidFill>
              </a:rPr>
              <a:t> pressure support</a:t>
            </a:r>
            <a:r>
              <a:rPr lang="en-US" sz="4000" b="1" dirty="0" smtClean="0">
                <a:solidFill>
                  <a:schemeClr val="accent3">
                    <a:lumMod val="20000"/>
                    <a:lumOff val="80000"/>
                  </a:schemeClr>
                </a:solidFill>
              </a:rPr>
              <a:t>  </a:t>
            </a:r>
          </a:p>
          <a:p>
            <a:pPr algn="ctr">
              <a:lnSpc>
                <a:spcPct val="90000"/>
              </a:lnSpc>
              <a:buFontTx/>
              <a:buNone/>
            </a:pPr>
            <a:endParaRPr lang="en-US" b="1" dirty="0" smtClean="0">
              <a:solidFill>
                <a:schemeClr val="accent3">
                  <a:lumMod val="20000"/>
                  <a:lumOff val="80000"/>
                </a:schemeClr>
              </a:solidFill>
            </a:endParaRPr>
          </a:p>
          <a:p>
            <a:pPr algn="ctr">
              <a:lnSpc>
                <a:spcPct val="90000"/>
              </a:lnSpc>
              <a:buFontTx/>
              <a:buNone/>
            </a:pPr>
            <a:r>
              <a:rPr lang="en-US" b="1" dirty="0" smtClean="0">
                <a:solidFill>
                  <a:schemeClr val="accent3">
                    <a:lumMod val="20000"/>
                    <a:lumOff val="80000"/>
                  </a:schemeClr>
                </a:solidFill>
              </a:rPr>
              <a:t>to meet the changes in patient’s needs aiming to maintain the target tidal volume after evaluation of </a:t>
            </a:r>
            <a:r>
              <a:rPr lang="en-US" b="1" dirty="0" err="1" smtClean="0">
                <a:solidFill>
                  <a:schemeClr val="accent3">
                    <a:lumMod val="20000"/>
                    <a:lumOff val="80000"/>
                  </a:schemeClr>
                </a:solidFill>
              </a:rPr>
              <a:t>eTV</a:t>
            </a:r>
            <a:r>
              <a:rPr lang="en-US" b="1" dirty="0" smtClean="0">
                <a:solidFill>
                  <a:schemeClr val="accent3">
                    <a:lumMod val="20000"/>
                    <a:lumOff val="80000"/>
                  </a:schemeClr>
                </a:solidFill>
              </a:rPr>
              <a:t> over several breathes </a:t>
            </a:r>
            <a:endParaRPr lang="en-US" b="1" dirty="0"/>
          </a:p>
        </p:txBody>
      </p:sp>
      <p:sp>
        <p:nvSpPr>
          <p:cNvPr id="5" name="Up Arrow 4"/>
          <p:cNvSpPr/>
          <p:nvPr/>
        </p:nvSpPr>
        <p:spPr>
          <a:xfrm>
            <a:off x="6156176" y="3356992"/>
            <a:ext cx="180020" cy="61206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696236" y="3356992"/>
            <a:ext cx="144016" cy="6120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457200" y="800708"/>
            <a:ext cx="8229600" cy="4876800"/>
          </a:xfrm>
          <a:prstGeom prst="rect">
            <a:avLst/>
          </a:prstGeom>
          <a:noFill/>
          <a:ln w="9525">
            <a:noFill/>
            <a:miter lim="800000"/>
            <a:headEnd/>
            <a:tailEnd/>
          </a:ln>
          <a:effectLst/>
        </p:spPr>
      </p:pic>
      <p:sp>
        <p:nvSpPr>
          <p:cNvPr id="5" name="Right Arrow 4"/>
          <p:cNvSpPr/>
          <p:nvPr/>
        </p:nvSpPr>
        <p:spPr>
          <a:xfrm rot="2505818">
            <a:off x="495301" y="1133308"/>
            <a:ext cx="1547664" cy="568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505818">
            <a:off x="449949" y="2972070"/>
            <a:ext cx="1547664" cy="568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543259">
            <a:off x="3088346" y="5016334"/>
            <a:ext cx="1295507" cy="568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4149391">
            <a:off x="4408424" y="961629"/>
            <a:ext cx="1233155" cy="568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562346">
            <a:off x="6330926" y="5016334"/>
            <a:ext cx="1547664" cy="568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681028"/>
            <a:ext cx="8229600" cy="2772308"/>
          </a:xfrm>
        </p:spPr>
        <p:txBody>
          <a:bodyPr/>
          <a:lstStyle/>
          <a:p>
            <a:pPr algn="just">
              <a:buNone/>
            </a:pPr>
            <a:endParaRPr lang="en-US" sz="2000" b="1" dirty="0"/>
          </a:p>
        </p:txBody>
      </p:sp>
      <p:pic>
        <p:nvPicPr>
          <p:cNvPr id="3074" name="Picture 2"/>
          <p:cNvPicPr>
            <a:picLocks noChangeAspect="1" noChangeArrowheads="1"/>
          </p:cNvPicPr>
          <p:nvPr/>
        </p:nvPicPr>
        <p:blipFill>
          <a:blip r:embed="rId2" cstate="print"/>
          <a:srcRect l="11631" t="20826" r="9863" b="25625"/>
          <a:stretch>
            <a:fillRect/>
          </a:stretch>
        </p:blipFill>
        <p:spPr bwMode="auto">
          <a:xfrm>
            <a:off x="2015716" y="512676"/>
            <a:ext cx="5749170" cy="90496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7563" t="21134" r="5376" b="15465"/>
          <a:stretch>
            <a:fillRect/>
          </a:stretch>
        </p:blipFill>
        <p:spPr bwMode="auto">
          <a:xfrm>
            <a:off x="2591780" y="1664804"/>
            <a:ext cx="4572508" cy="64807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357" b="12350"/>
          <a:stretch>
            <a:fillRect/>
          </a:stretch>
        </p:blipFill>
        <p:spPr bwMode="auto">
          <a:xfrm>
            <a:off x="1655676" y="2564903"/>
            <a:ext cx="6361238" cy="3888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257986" y="800709"/>
            <a:ext cx="8569733" cy="5292588"/>
          </a:xfrm>
          <a:prstGeom prst="rect">
            <a:avLst/>
          </a:prstGeom>
          <a:noFill/>
          <a:ln w="9525">
            <a:noFill/>
            <a:miter lim="800000"/>
            <a:headEnd/>
            <a:tailEnd/>
          </a:ln>
        </p:spPr>
      </p:pic>
      <p:sp>
        <p:nvSpPr>
          <p:cNvPr id="5" name="Rounded Rectangle 4"/>
          <p:cNvSpPr/>
          <p:nvPr/>
        </p:nvSpPr>
        <p:spPr>
          <a:xfrm rot="21158185">
            <a:off x="6984268" y="5013176"/>
            <a:ext cx="2159732" cy="108012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1151620" y="274638"/>
            <a:ext cx="6922480" cy="6171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sz="4800" b="1" dirty="0" smtClean="0">
                <a:effectLst>
                  <a:outerShdw blurRad="38100" dist="38100" dir="2700000" algn="tl">
                    <a:srgbClr val="000000">
                      <a:alpha val="43137"/>
                    </a:srgbClr>
                  </a:outerShdw>
                  <a:reflection blurRad="6350" stA="55000" endA="300" endPos="45500" dir="5400000" sy="-100000" algn="bl" rotWithShape="0"/>
                </a:effectLst>
              </a:rPr>
              <a:t>Advantages</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71284" cy="4529100"/>
          </a:xfrm>
        </p:spPr>
        <p:txBody>
          <a:bodyPr/>
          <a:lstStyle/>
          <a:p>
            <a:pPr algn="just">
              <a:buNone/>
            </a:pPr>
            <a:r>
              <a:rPr lang="en-US" b="1" dirty="0" smtClean="0">
                <a:solidFill>
                  <a:srgbClr val="FFC000"/>
                </a:solidFill>
                <a:latin typeface="+mn-lt"/>
                <a:ea typeface="+mn-ea"/>
                <a:cs typeface="+mn-cs"/>
              </a:rPr>
              <a:t>1- Increase safety by guaranteeing a minimum ventilation </a:t>
            </a:r>
            <a:r>
              <a:rPr lang="en-US" b="1" dirty="0" smtClean="0">
                <a:solidFill>
                  <a:srgbClr val="FFFFFF"/>
                </a:solidFill>
                <a:latin typeface="+mn-lt"/>
                <a:ea typeface="+mn-ea"/>
                <a:cs typeface="+mn-cs"/>
              </a:rPr>
              <a:t>by providing </a:t>
            </a:r>
            <a:r>
              <a:rPr lang="en-US" b="1" dirty="0">
                <a:solidFill>
                  <a:srgbClr val="FFFFFF"/>
                </a:solidFill>
                <a:latin typeface="+mn-lt"/>
                <a:ea typeface="+mn-ea"/>
                <a:cs typeface="+mn-cs"/>
              </a:rPr>
              <a:t>greater stability of </a:t>
            </a:r>
            <a:r>
              <a:rPr lang="en-US" b="1" dirty="0" smtClean="0">
                <a:solidFill>
                  <a:srgbClr val="FFFFFF"/>
                </a:solidFill>
                <a:latin typeface="+mn-lt"/>
                <a:ea typeface="+mn-ea"/>
                <a:cs typeface="+mn-cs"/>
              </a:rPr>
              <a:t>tidal volume </a:t>
            </a:r>
            <a:r>
              <a:rPr lang="en-US" b="1" dirty="0">
                <a:solidFill>
                  <a:srgbClr val="FFFFFF"/>
                </a:solidFill>
                <a:latin typeface="+mn-lt"/>
                <a:ea typeface="+mn-ea"/>
                <a:cs typeface="+mn-cs"/>
              </a:rPr>
              <a:t>(</a:t>
            </a:r>
            <a:r>
              <a:rPr lang="en-US" b="1" dirty="0" err="1">
                <a:solidFill>
                  <a:srgbClr val="FFFFFF"/>
                </a:solidFill>
                <a:latin typeface="+mn-lt"/>
                <a:ea typeface="+mn-ea"/>
                <a:cs typeface="+mn-cs"/>
              </a:rPr>
              <a:t>Vt</a:t>
            </a:r>
            <a:r>
              <a:rPr lang="en-US" b="1" dirty="0">
                <a:solidFill>
                  <a:srgbClr val="FFFFFF"/>
                </a:solidFill>
                <a:latin typeface="+mn-lt"/>
                <a:ea typeface="+mn-ea"/>
                <a:cs typeface="+mn-cs"/>
              </a:rPr>
              <a:t>) in the face </a:t>
            </a:r>
            <a:r>
              <a:rPr lang="en-US" b="1" dirty="0" smtClean="0">
                <a:solidFill>
                  <a:srgbClr val="FFFFFF"/>
                </a:solidFill>
                <a:latin typeface="+mn-lt"/>
                <a:ea typeface="+mn-ea"/>
                <a:cs typeface="+mn-cs"/>
              </a:rPr>
              <a:t>of:</a:t>
            </a:r>
          </a:p>
          <a:p>
            <a:pPr lvl="2" algn="just"/>
            <a:r>
              <a:rPr lang="en-US" sz="2800" b="1" dirty="0" smtClean="0">
                <a:solidFill>
                  <a:srgbClr val="FFFFFF"/>
                </a:solidFill>
                <a:latin typeface="+mn-lt"/>
                <a:ea typeface="+mn-ea"/>
                <a:cs typeface="+mn-cs"/>
              </a:rPr>
              <a:t> varying patient effort</a:t>
            </a:r>
          </a:p>
          <a:p>
            <a:pPr lvl="2" algn="just"/>
            <a:r>
              <a:rPr lang="en-US" sz="2800" b="1" dirty="0" smtClean="0">
                <a:solidFill>
                  <a:srgbClr val="FFFFFF"/>
                </a:solidFill>
                <a:latin typeface="+mn-lt"/>
                <a:ea typeface="+mn-ea"/>
                <a:cs typeface="+mn-cs"/>
              </a:rPr>
              <a:t>chest </a:t>
            </a:r>
            <a:r>
              <a:rPr lang="en-US" sz="2800" b="1" dirty="0">
                <a:solidFill>
                  <a:srgbClr val="FFFFFF"/>
                </a:solidFill>
                <a:latin typeface="+mn-lt"/>
                <a:ea typeface="+mn-ea"/>
                <a:cs typeface="+mn-cs"/>
              </a:rPr>
              <a:t>wall </a:t>
            </a:r>
            <a:r>
              <a:rPr lang="en-US" sz="2800" b="1" dirty="0" smtClean="0">
                <a:solidFill>
                  <a:srgbClr val="FFFFFF"/>
                </a:solidFill>
                <a:latin typeface="+mn-lt"/>
                <a:ea typeface="+mn-ea"/>
                <a:cs typeface="+mn-cs"/>
              </a:rPr>
              <a:t>compliance</a:t>
            </a:r>
          </a:p>
          <a:p>
            <a:pPr lvl="2" algn="just"/>
            <a:r>
              <a:rPr lang="en-US" sz="2800" b="1" dirty="0" smtClean="0">
                <a:solidFill>
                  <a:srgbClr val="FFFFFF"/>
                </a:solidFill>
                <a:latin typeface="+mn-lt"/>
                <a:ea typeface="+mn-ea"/>
                <a:cs typeface="+mn-cs"/>
              </a:rPr>
              <a:t>airway resistance</a:t>
            </a:r>
            <a:endParaRPr lang="en-US" sz="2800" dirty="0" smtClean="0">
              <a:solidFill>
                <a:srgbClr val="FFFFFF"/>
              </a:solidFill>
              <a:latin typeface="+mn-lt"/>
              <a:ea typeface="+mn-ea"/>
              <a:cs typeface="+mn-cs"/>
            </a:endParaRPr>
          </a:p>
          <a:p>
            <a:pPr algn="just">
              <a:buNone/>
            </a:pPr>
            <a:r>
              <a:rPr lang="en-US" sz="1050" dirty="0" smtClean="0">
                <a:solidFill>
                  <a:srgbClr val="FFFFFF"/>
                </a:solidFill>
              </a:rPr>
              <a:t>  </a:t>
            </a:r>
            <a:endParaRPr lang="en-US" dirty="0" smtClean="0">
              <a:solidFill>
                <a:srgbClr val="FFFFFF"/>
              </a:solidFill>
            </a:endParaRPr>
          </a:p>
          <a:p>
            <a:pPr algn="just">
              <a:buNone/>
            </a:pPr>
            <a:r>
              <a:rPr lang="en-US" sz="2400" dirty="0" smtClean="0">
                <a:solidFill>
                  <a:schemeClr val="bg2">
                    <a:lumMod val="40000"/>
                    <a:lumOff val="60000"/>
                  </a:schemeClr>
                </a:solidFill>
                <a:latin typeface="+mn-lt"/>
                <a:ea typeface="+mn-ea"/>
                <a:cs typeface="+mn-cs"/>
              </a:rPr>
              <a:t>No guessing if the patient is getting their prescribed therapy</a:t>
            </a:r>
          </a:p>
          <a:p>
            <a:pPr algn="just">
              <a:buNone/>
            </a:pPr>
            <a:r>
              <a:rPr lang="en-US" sz="2400" dirty="0" smtClean="0">
                <a:solidFill>
                  <a:schemeClr val="tx1">
                    <a:lumMod val="20000"/>
                    <a:lumOff val="80000"/>
                  </a:schemeClr>
                </a:solidFill>
                <a:latin typeface="+mn-lt"/>
                <a:ea typeface="+mn-ea"/>
                <a:cs typeface="+mn-cs"/>
              </a:rPr>
              <a:t>So it can adapt to disease progression by adjusting therapy to meet patients changing needs </a:t>
            </a:r>
          </a:p>
          <a:p>
            <a:pPr algn="just">
              <a:buNone/>
            </a:pPr>
            <a:endParaRPr lang="en-US" dirty="0" smtClean="0">
              <a:solidFill>
                <a:schemeClr val="bg2">
                  <a:lumMod val="40000"/>
                  <a:lumOff val="60000"/>
                </a:schemeClr>
              </a:solidFill>
              <a:latin typeface="+mn-lt"/>
              <a:ea typeface="+mn-ea"/>
              <a:cs typeface="+mn-cs"/>
            </a:endParaRPr>
          </a:p>
          <a:p>
            <a:endParaRPr lang="en-US" b="1" dirty="0" smtClean="0">
              <a:solidFill>
                <a:srgbClr val="FFFFFF"/>
              </a:solidFill>
              <a:latin typeface="+mn-lt"/>
              <a:ea typeface="+mn-ea"/>
              <a:cs typeface="+mn-cs"/>
            </a:endParaRPr>
          </a:p>
          <a:p>
            <a:pPr>
              <a:buNone/>
            </a:pPr>
            <a:r>
              <a:rPr lang="en-US" b="1" dirty="0" smtClean="0">
                <a:solidFill>
                  <a:srgbClr val="FFFFFF"/>
                </a:solidFill>
              </a:rPr>
              <a:t>.</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20580"/>
          </a:xfrm>
        </p:spPr>
        <p:txBody>
          <a:bodyPr/>
          <a:lstStyle/>
          <a:p>
            <a:pPr algn="just">
              <a:buNone/>
            </a:pPr>
            <a:r>
              <a:rPr lang="en-US" sz="2800" b="1" dirty="0" smtClean="0">
                <a:solidFill>
                  <a:srgbClr val="FFC000"/>
                </a:solidFill>
              </a:rPr>
              <a:t>2- Maintains optimal patient comfort</a:t>
            </a:r>
            <a:r>
              <a:rPr lang="en-US" sz="2800" dirty="0" smtClean="0">
                <a:solidFill>
                  <a:srgbClr val="FFC000"/>
                </a:solidFill>
              </a:rPr>
              <a:t> </a:t>
            </a:r>
            <a:r>
              <a:rPr lang="en-US" sz="2800" dirty="0" smtClean="0">
                <a:solidFill>
                  <a:srgbClr val="FFFFFF"/>
                </a:solidFill>
              </a:rPr>
              <a:t>by u</a:t>
            </a:r>
            <a:r>
              <a:rPr lang="en-US" sz="2800" dirty="0" smtClean="0">
                <a:solidFill>
                  <a:srgbClr val="FFFFFF"/>
                </a:solidFill>
                <a:latin typeface="+mn-lt"/>
                <a:ea typeface="+mn-ea"/>
                <a:cs typeface="+mn-cs"/>
              </a:rPr>
              <a:t>sing the minimum pressure to achieve the target tidal volume </a:t>
            </a:r>
            <a:endParaRPr lang="en-US" sz="2800" b="1" dirty="0" smtClean="0">
              <a:solidFill>
                <a:srgbClr val="FFFFFF"/>
              </a:solidFill>
            </a:endParaRPr>
          </a:p>
          <a:p>
            <a:pPr algn="just">
              <a:buNone/>
            </a:pPr>
            <a:endParaRPr lang="en-US" sz="2800" b="1" dirty="0" smtClean="0">
              <a:solidFill>
                <a:srgbClr val="FFFFFF"/>
              </a:solidFill>
            </a:endParaRPr>
          </a:p>
          <a:p>
            <a:pPr algn="just">
              <a:buNone/>
            </a:pPr>
            <a:r>
              <a:rPr lang="en-US" sz="2800" b="1" dirty="0" smtClean="0">
                <a:solidFill>
                  <a:srgbClr val="FFC000"/>
                </a:solidFill>
              </a:rPr>
              <a:t>3- Simplifies the titration process</a:t>
            </a:r>
            <a:r>
              <a:rPr lang="en-US" sz="2800" dirty="0" smtClean="0"/>
              <a:t> </a:t>
            </a:r>
            <a:r>
              <a:rPr lang="en-US" sz="2800" dirty="0">
                <a:solidFill>
                  <a:srgbClr val="FFFFFF"/>
                </a:solidFill>
              </a:rPr>
              <a:t>a</a:t>
            </a:r>
            <a:r>
              <a:rPr lang="en-US" sz="2800" dirty="0" smtClean="0">
                <a:solidFill>
                  <a:srgbClr val="FFFFFF"/>
                </a:solidFill>
                <a:latin typeface="+mn-lt"/>
                <a:ea typeface="+mn-ea"/>
                <a:cs typeface="+mn-cs"/>
              </a:rPr>
              <a:t>s </a:t>
            </a:r>
            <a:r>
              <a:rPr lang="en-US" sz="2800" dirty="0">
                <a:solidFill>
                  <a:srgbClr val="FFFFFF"/>
                </a:solidFill>
              </a:rPr>
              <a:t>n</a:t>
            </a:r>
            <a:r>
              <a:rPr lang="en-US" sz="2800" dirty="0" smtClean="0">
                <a:solidFill>
                  <a:srgbClr val="FFFFFF"/>
                </a:solidFill>
                <a:latin typeface="+mn-lt"/>
                <a:ea typeface="+mn-ea"/>
                <a:cs typeface="+mn-cs"/>
              </a:rPr>
              <a:t>o trials </a:t>
            </a:r>
            <a:r>
              <a:rPr lang="en-US" sz="2800" dirty="0">
                <a:solidFill>
                  <a:srgbClr val="FFFFFF"/>
                </a:solidFill>
                <a:latin typeface="+mn-lt"/>
                <a:ea typeface="+mn-ea"/>
                <a:cs typeface="+mn-cs"/>
              </a:rPr>
              <a:t>and </a:t>
            </a:r>
            <a:r>
              <a:rPr lang="en-US" sz="2800" dirty="0" smtClean="0">
                <a:solidFill>
                  <a:srgbClr val="FFFFFF"/>
                </a:solidFill>
                <a:latin typeface="+mn-lt"/>
                <a:ea typeface="+mn-ea"/>
                <a:cs typeface="+mn-cs"/>
              </a:rPr>
              <a:t>errors </a:t>
            </a:r>
            <a:r>
              <a:rPr lang="en-US" sz="2800" dirty="0">
                <a:solidFill>
                  <a:srgbClr val="FFFFFF"/>
                </a:solidFill>
                <a:latin typeface="+mn-lt"/>
                <a:ea typeface="+mn-ea"/>
                <a:cs typeface="+mn-cs"/>
              </a:rPr>
              <a:t>to get the desired tidal volume </a:t>
            </a:r>
            <a:endParaRPr lang="en-US" sz="2800" dirty="0" smtClean="0">
              <a:solidFill>
                <a:srgbClr val="FFFFFF"/>
              </a:solidFill>
              <a:latin typeface="+mn-lt"/>
              <a:ea typeface="+mn-ea"/>
              <a:cs typeface="+mn-cs"/>
            </a:endParaRPr>
          </a:p>
          <a:p>
            <a:pPr algn="just">
              <a:buNone/>
            </a:pPr>
            <a:endParaRPr lang="en-US" sz="2800" dirty="0" smtClean="0"/>
          </a:p>
          <a:p>
            <a:pPr algn="just">
              <a:buNone/>
            </a:pPr>
            <a:r>
              <a:rPr lang="en-US" sz="2800" b="1" dirty="0" smtClean="0">
                <a:solidFill>
                  <a:srgbClr val="FFC000"/>
                </a:solidFill>
              </a:rPr>
              <a:t>4- </a:t>
            </a:r>
            <a:r>
              <a:rPr lang="en-US" sz="2800" b="1" dirty="0" smtClean="0">
                <a:solidFill>
                  <a:srgbClr val="FFC000"/>
                </a:solidFill>
                <a:latin typeface="+mn-lt"/>
                <a:ea typeface="+mn-ea"/>
                <a:cs typeface="+mn-cs"/>
              </a:rPr>
              <a:t>Alarms </a:t>
            </a:r>
            <a:r>
              <a:rPr lang="en-US" sz="2800" dirty="0">
                <a:solidFill>
                  <a:srgbClr val="FFFFFF"/>
                </a:solidFill>
                <a:latin typeface="+mn-lt"/>
                <a:ea typeface="+mn-ea"/>
                <a:cs typeface="+mn-cs"/>
              </a:rPr>
              <a:t>to indicate that tidal volume is not being maintained. </a:t>
            </a:r>
          </a:p>
          <a:p>
            <a:pPr>
              <a:buNone/>
            </a:pPr>
            <a:endParaRPr lang="en-US" dirty="0">
              <a:solidFill>
                <a:srgbClr val="FFFFFF"/>
              </a:solidFill>
            </a:endParaRPr>
          </a:p>
          <a:p>
            <a:pPr>
              <a:buNone/>
            </a:pPr>
            <a:endParaRPr lang="en-US" dirty="0">
              <a:solidFill>
                <a:srgbClr val="FFFFFF"/>
              </a:solidFill>
              <a:latin typeface="+mn-lt"/>
              <a:ea typeface="+mn-ea"/>
              <a:cs typeface="+mn-cs"/>
            </a:endParaRPr>
          </a:p>
          <a:p>
            <a:pPr>
              <a:buNone/>
            </a:pPr>
            <a:endParaRPr lang="en-US" dirty="0">
              <a:solidFill>
                <a:srgbClr val="FFC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effectLst>
                  <a:outerShdw blurRad="38100" dist="38100" dir="2700000" algn="tl">
                    <a:srgbClr val="000000">
                      <a:alpha val="43137"/>
                    </a:srgbClr>
                  </a:outerShdw>
                  <a:reflection blurRad="6350" stA="55000" endA="300" endPos="45500" dir="5400000" sy="-100000" algn="bl" rotWithShape="0"/>
                </a:effectLst>
              </a:rPr>
              <a:t>Disadvantages </a:t>
            </a:r>
            <a:endParaRPr lang="en-US"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457200" y="1894310"/>
            <a:ext cx="8229600" cy="4963690"/>
          </a:xfrm>
        </p:spPr>
        <p:txBody>
          <a:bodyPr/>
          <a:lstStyle/>
          <a:p>
            <a:pPr algn="just">
              <a:buNone/>
            </a:pPr>
            <a:r>
              <a:rPr lang="en-US" sz="2800" dirty="0" smtClean="0">
                <a:solidFill>
                  <a:srgbClr val="FFFFFF"/>
                </a:solidFill>
                <a:latin typeface="+mn-lt"/>
                <a:ea typeface="+mn-ea"/>
                <a:cs typeface="+mn-cs"/>
              </a:rPr>
              <a:t>1- Treatment </a:t>
            </a:r>
            <a:r>
              <a:rPr lang="en-US" sz="2800" dirty="0">
                <a:solidFill>
                  <a:srgbClr val="FFFFFF"/>
                </a:solidFill>
                <a:latin typeface="+mn-lt"/>
                <a:ea typeface="+mn-ea"/>
                <a:cs typeface="+mn-cs"/>
              </a:rPr>
              <a:t>of </a:t>
            </a:r>
            <a:r>
              <a:rPr lang="en-US" sz="2800" dirty="0" smtClean="0">
                <a:solidFill>
                  <a:srgbClr val="FFFFFF"/>
                </a:solidFill>
                <a:latin typeface="+mn-lt"/>
                <a:ea typeface="+mn-ea"/>
                <a:cs typeface="+mn-cs"/>
              </a:rPr>
              <a:t>periodic </a:t>
            </a:r>
            <a:r>
              <a:rPr lang="en-US" sz="2800" dirty="0">
                <a:solidFill>
                  <a:srgbClr val="FFFFFF"/>
                </a:solidFill>
                <a:latin typeface="+mn-lt"/>
                <a:ea typeface="+mn-ea"/>
                <a:cs typeface="+mn-cs"/>
              </a:rPr>
              <a:t>breathing requires a variable </a:t>
            </a:r>
            <a:r>
              <a:rPr lang="en-US" sz="2800" dirty="0">
                <a:solidFill>
                  <a:srgbClr val="FFC000"/>
                </a:solidFill>
                <a:latin typeface="+mn-lt"/>
                <a:ea typeface="+mn-ea"/>
                <a:cs typeface="+mn-cs"/>
              </a:rPr>
              <a:t>breath by breath response system </a:t>
            </a:r>
            <a:r>
              <a:rPr lang="en-US" sz="2800" dirty="0">
                <a:solidFill>
                  <a:srgbClr val="FFFFFF"/>
                </a:solidFill>
                <a:latin typeface="+mn-lt"/>
                <a:ea typeface="+mn-ea"/>
                <a:cs typeface="+mn-cs"/>
              </a:rPr>
              <a:t>so the patients PaCO2 stabilizes quickly </a:t>
            </a:r>
            <a:r>
              <a:rPr lang="en-US" sz="2800" dirty="0" smtClean="0">
                <a:solidFill>
                  <a:srgbClr val="FFFFFF"/>
                </a:solidFill>
                <a:latin typeface="+mn-lt"/>
                <a:ea typeface="+mn-ea"/>
                <a:cs typeface="+mn-cs"/>
              </a:rPr>
              <a:t>to </a:t>
            </a:r>
            <a:r>
              <a:rPr lang="en-US" sz="2800" dirty="0">
                <a:solidFill>
                  <a:srgbClr val="FFFFFF"/>
                </a:solidFill>
              </a:rPr>
              <a:t>p</a:t>
            </a:r>
            <a:r>
              <a:rPr lang="en-US" sz="2800" dirty="0" smtClean="0">
                <a:solidFill>
                  <a:srgbClr val="FFFFFF"/>
                </a:solidFill>
                <a:latin typeface="+mn-lt"/>
                <a:ea typeface="+mn-ea"/>
                <a:cs typeface="+mn-cs"/>
              </a:rPr>
              <a:t>revents overshooting or undershooting of the PaCO2 , </a:t>
            </a:r>
            <a:r>
              <a:rPr lang="en-US" sz="2800" b="1" dirty="0" smtClean="0">
                <a:solidFill>
                  <a:srgbClr val="FFC000"/>
                </a:solidFill>
                <a:effectLst>
                  <a:outerShdw blurRad="38100" dist="38100" dir="2700000" algn="tl">
                    <a:srgbClr val="000000">
                      <a:alpha val="43137"/>
                    </a:srgbClr>
                  </a:outerShdw>
                </a:effectLst>
                <a:latin typeface="+mn-lt"/>
                <a:ea typeface="+mn-ea"/>
                <a:cs typeface="+mn-cs"/>
              </a:rPr>
              <a:t>AVAPS</a:t>
            </a:r>
            <a:r>
              <a:rPr lang="en-US" sz="2800" dirty="0" smtClean="0">
                <a:solidFill>
                  <a:srgbClr val="FFFFFF"/>
                </a:solidFill>
                <a:latin typeface="+mn-lt"/>
                <a:ea typeface="+mn-ea"/>
                <a:cs typeface="+mn-cs"/>
              </a:rPr>
              <a:t> does not respond fast enough so event will be over before reaching needed pressure </a:t>
            </a:r>
          </a:p>
          <a:p>
            <a:pPr algn="just">
              <a:buNone/>
            </a:pPr>
            <a:r>
              <a:rPr lang="en-US" sz="2800" dirty="0" smtClean="0">
                <a:solidFill>
                  <a:srgbClr val="FFFFFF"/>
                </a:solidFill>
              </a:rPr>
              <a:t>2- EPAP fixed value less comfortable to patients during expiration</a:t>
            </a:r>
          </a:p>
          <a:p>
            <a:pPr algn="just">
              <a:buNone/>
            </a:pPr>
            <a:r>
              <a:rPr lang="en-US" sz="2800" dirty="0" smtClean="0">
                <a:solidFill>
                  <a:srgbClr val="FFFFFF"/>
                </a:solidFill>
                <a:latin typeface="+mn-lt"/>
                <a:ea typeface="+mn-ea"/>
                <a:cs typeface="+mn-cs"/>
              </a:rPr>
              <a:t>3- IPAP max 25-30 cmH2O</a:t>
            </a:r>
          </a:p>
          <a:p>
            <a:pPr algn="just"/>
            <a:endParaRPr lang="en-US" sz="2400" dirty="0">
              <a:solidFill>
                <a:srgbClr val="FFFFFF"/>
              </a:solidFill>
              <a:latin typeface="+mn-lt"/>
              <a:ea typeface="+mn-ea"/>
              <a:cs typeface="+mn-cs"/>
            </a:endParaRP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8780"/>
            <a:ext cx="5302932" cy="4932548"/>
          </a:xfrm>
        </p:spPr>
        <p:txBody>
          <a:bodyPr/>
          <a:lstStyle/>
          <a:p>
            <a:pPr algn="ctr">
              <a:buNone/>
            </a:pPr>
            <a:r>
              <a:rPr lang="en-US" b="1" dirty="0" smtClean="0">
                <a:solidFill>
                  <a:srgbClr val="FFFF00"/>
                </a:solidFill>
                <a:effectLst>
                  <a:outerShdw blurRad="38100" dist="38100" dir="2700000" algn="tl">
                    <a:srgbClr val="000000">
                      <a:alpha val="43137"/>
                    </a:srgbClr>
                  </a:outerShdw>
                </a:effectLst>
              </a:rPr>
              <a:t>Bi-PAP AVAPS </a:t>
            </a:r>
          </a:p>
          <a:p>
            <a:endParaRPr lang="en-US" dirty="0">
              <a:solidFill>
                <a:schemeClr val="accent3">
                  <a:lumMod val="20000"/>
                  <a:lumOff val="80000"/>
                </a:schemeClr>
              </a:solidFill>
            </a:endParaRPr>
          </a:p>
          <a:p>
            <a:endParaRPr lang="en-US" dirty="0" smtClean="0">
              <a:solidFill>
                <a:schemeClr val="accent3">
                  <a:lumMod val="20000"/>
                  <a:lumOff val="80000"/>
                </a:schemeClr>
              </a:solidFill>
            </a:endParaRPr>
          </a:p>
          <a:p>
            <a:pPr algn="ctr">
              <a:buNone/>
            </a:pPr>
            <a:r>
              <a:rPr lang="en-US" sz="2400" b="1" dirty="0" smtClean="0">
                <a:solidFill>
                  <a:schemeClr val="accent3">
                    <a:lumMod val="20000"/>
                    <a:lumOff val="80000"/>
                  </a:schemeClr>
                </a:solidFill>
              </a:rPr>
              <a:t>Bi level positive airway pressure </a:t>
            </a:r>
            <a:endParaRPr lang="en-US" sz="2400" b="1" dirty="0">
              <a:solidFill>
                <a:schemeClr val="accent3">
                  <a:lumMod val="20000"/>
                  <a:lumOff val="80000"/>
                </a:schemeClr>
              </a:solidFill>
            </a:endParaRPr>
          </a:p>
          <a:p>
            <a:pPr algn="ctr">
              <a:buNone/>
            </a:pPr>
            <a:r>
              <a:rPr lang="en-US" b="1" dirty="0" smtClean="0">
                <a:solidFill>
                  <a:schemeClr val="accent3">
                    <a:lumMod val="20000"/>
                    <a:lumOff val="80000"/>
                  </a:schemeClr>
                </a:solidFill>
              </a:rPr>
              <a:t>Average Volume Assured Pressure Support</a:t>
            </a:r>
            <a:endParaRPr lang="en-US" b="1" dirty="0"/>
          </a:p>
        </p:txBody>
      </p:sp>
      <p:sp>
        <p:nvSpPr>
          <p:cNvPr id="5" name="Curved Left Arrow 4"/>
          <p:cNvSpPr/>
          <p:nvPr/>
        </p:nvSpPr>
        <p:spPr>
          <a:xfrm>
            <a:off x="5760132" y="1448780"/>
            <a:ext cx="2926668" cy="3600400"/>
          </a:xfrm>
          <a:prstGeom prst="curvedLeftArrow">
            <a:avLst>
              <a:gd name="adj1" fmla="val 25000"/>
              <a:gd name="adj2" fmla="val 50000"/>
              <a:gd name="adj3" fmla="val 2898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sz="4800" b="1" dirty="0" smtClean="0">
                <a:solidFill>
                  <a:srgbClr val="FF0066"/>
                </a:solidFill>
                <a:effectLst>
                  <a:outerShdw blurRad="38100" dist="38100" dir="2700000" algn="tl">
                    <a:srgbClr val="000000">
                      <a:alpha val="43137"/>
                    </a:srgbClr>
                  </a:outerShdw>
                  <a:reflection blurRad="6350" stA="55000" endA="300" endPos="45500" dir="5400000" sy="-100000" algn="bl" rotWithShape="0"/>
                </a:effectLst>
              </a:rPr>
              <a:t>Contraindications</a:t>
            </a:r>
            <a:endParaRPr lang="en-US" sz="4800" dirty="0">
              <a:solidFill>
                <a:srgbClr val="FF0066"/>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457200" y="1880828"/>
            <a:ext cx="8229600" cy="4716524"/>
          </a:xfrm>
        </p:spPr>
        <p:txBody>
          <a:bodyPr/>
          <a:lstStyle/>
          <a:p>
            <a:pPr algn="just">
              <a:buNone/>
            </a:pPr>
            <a:r>
              <a:rPr lang="en-US" sz="2400" b="1" dirty="0" smtClean="0">
                <a:solidFill>
                  <a:srgbClr val="FFC000"/>
                </a:solidFill>
                <a:latin typeface="+mn-lt"/>
                <a:ea typeface="+mn-ea"/>
                <a:cs typeface="+mn-cs"/>
              </a:rPr>
              <a:t>1-severe </a:t>
            </a:r>
            <a:r>
              <a:rPr lang="en-US" sz="2400" b="1" dirty="0">
                <a:solidFill>
                  <a:srgbClr val="FFC000"/>
                </a:solidFill>
                <a:latin typeface="+mn-lt"/>
                <a:ea typeface="+mn-ea"/>
                <a:cs typeface="+mn-cs"/>
              </a:rPr>
              <a:t>respiratory failure without a spontaneous respiratory drive</a:t>
            </a:r>
            <a:r>
              <a:rPr lang="en-US" sz="2400" b="1" dirty="0" smtClean="0">
                <a:solidFill>
                  <a:srgbClr val="FFC000"/>
                </a:solidFill>
                <a:latin typeface="+mn-lt"/>
                <a:ea typeface="+mn-ea"/>
                <a:cs typeface="+mn-cs"/>
              </a:rPr>
              <a:t>.</a:t>
            </a:r>
          </a:p>
          <a:p>
            <a:pPr algn="just">
              <a:buNone/>
            </a:pPr>
            <a:endParaRPr lang="en-US" sz="2400" dirty="0">
              <a:solidFill>
                <a:srgbClr val="FFFFFF"/>
              </a:solidFill>
              <a:latin typeface="+mn-lt"/>
              <a:ea typeface="+mn-ea"/>
              <a:cs typeface="+mn-cs"/>
            </a:endParaRPr>
          </a:p>
          <a:p>
            <a:pPr algn="just">
              <a:buNone/>
            </a:pPr>
            <a:r>
              <a:rPr lang="en-US" sz="2400" b="1" dirty="0">
                <a:solidFill>
                  <a:srgbClr val="FFC000"/>
                </a:solidFill>
                <a:latin typeface="+mn-lt"/>
                <a:ea typeface="+mn-ea"/>
                <a:cs typeface="+mn-cs"/>
              </a:rPr>
              <a:t>2-If any of the following conditions exist:</a:t>
            </a:r>
          </a:p>
          <a:p>
            <a:pPr lvl="1" algn="just">
              <a:buNone/>
            </a:pPr>
            <a:r>
              <a:rPr lang="en-US" sz="2000" dirty="0">
                <a:solidFill>
                  <a:srgbClr val="FFFFFF"/>
                </a:solidFill>
                <a:latin typeface="+mn-lt"/>
                <a:ea typeface="+mn-ea"/>
                <a:cs typeface="+mn-cs"/>
              </a:rPr>
              <a:t>• Inability to maintain an open airway or adequately clear secretions</a:t>
            </a:r>
          </a:p>
          <a:p>
            <a:pPr lvl="1" algn="just">
              <a:buNone/>
            </a:pPr>
            <a:r>
              <a:rPr lang="en-US" sz="2000" dirty="0">
                <a:solidFill>
                  <a:srgbClr val="FFFFFF"/>
                </a:solidFill>
                <a:latin typeface="+mn-lt"/>
                <a:ea typeface="+mn-ea"/>
                <a:cs typeface="+mn-cs"/>
              </a:rPr>
              <a:t>• At risk for aspiration of gastric contents</a:t>
            </a:r>
          </a:p>
          <a:p>
            <a:pPr lvl="1" algn="just">
              <a:buNone/>
            </a:pPr>
            <a:r>
              <a:rPr lang="en-US" sz="2000" dirty="0">
                <a:solidFill>
                  <a:srgbClr val="FFFFFF"/>
                </a:solidFill>
                <a:latin typeface="+mn-lt"/>
                <a:ea typeface="+mn-ea"/>
                <a:cs typeface="+mn-cs"/>
              </a:rPr>
              <a:t>• Diagnosed with acute sinusitis or </a:t>
            </a:r>
            <a:r>
              <a:rPr lang="en-US" sz="2000" dirty="0" err="1">
                <a:solidFill>
                  <a:srgbClr val="FFFFFF"/>
                </a:solidFill>
                <a:latin typeface="+mn-lt"/>
                <a:ea typeface="+mn-ea"/>
                <a:cs typeface="+mn-cs"/>
              </a:rPr>
              <a:t>otitis</a:t>
            </a:r>
            <a:r>
              <a:rPr lang="en-US" sz="2000" dirty="0">
                <a:solidFill>
                  <a:srgbClr val="FFFFFF"/>
                </a:solidFill>
                <a:latin typeface="+mn-lt"/>
                <a:ea typeface="+mn-ea"/>
                <a:cs typeface="+mn-cs"/>
              </a:rPr>
              <a:t> media</a:t>
            </a:r>
          </a:p>
          <a:p>
            <a:pPr lvl="1" algn="just">
              <a:buNone/>
            </a:pPr>
            <a:r>
              <a:rPr lang="en-US" sz="2000" dirty="0">
                <a:solidFill>
                  <a:srgbClr val="FFFFFF"/>
                </a:solidFill>
                <a:latin typeface="+mn-lt"/>
                <a:ea typeface="+mn-ea"/>
                <a:cs typeface="+mn-cs"/>
              </a:rPr>
              <a:t>• Allergy or hypersensitivity to the mask </a:t>
            </a:r>
            <a:r>
              <a:rPr lang="en-US" sz="2000" dirty="0" smtClean="0">
                <a:solidFill>
                  <a:srgbClr val="FFFFFF"/>
                </a:solidFill>
                <a:latin typeface="+mn-lt"/>
                <a:ea typeface="+mn-ea"/>
                <a:cs typeface="+mn-cs"/>
              </a:rPr>
              <a:t>materials</a:t>
            </a:r>
            <a:endParaRPr lang="en-US" sz="2000" dirty="0">
              <a:solidFill>
                <a:srgbClr val="FFFFFF"/>
              </a:solidFill>
              <a:latin typeface="+mn-lt"/>
              <a:ea typeface="+mn-ea"/>
              <a:cs typeface="+mn-cs"/>
            </a:endParaRPr>
          </a:p>
          <a:p>
            <a:pPr lvl="1" algn="just">
              <a:buNone/>
            </a:pPr>
            <a:r>
              <a:rPr lang="en-US" sz="2000" dirty="0">
                <a:solidFill>
                  <a:srgbClr val="FFFFFF"/>
                </a:solidFill>
                <a:latin typeface="+mn-lt"/>
                <a:ea typeface="+mn-ea"/>
                <a:cs typeface="+mn-cs"/>
              </a:rPr>
              <a:t>• </a:t>
            </a:r>
            <a:r>
              <a:rPr lang="en-US" sz="2000" dirty="0" err="1">
                <a:solidFill>
                  <a:srgbClr val="FFFFFF"/>
                </a:solidFill>
                <a:latin typeface="+mn-lt"/>
                <a:ea typeface="+mn-ea"/>
                <a:cs typeface="+mn-cs"/>
              </a:rPr>
              <a:t>Epistaxis</a:t>
            </a:r>
            <a:r>
              <a:rPr lang="en-US" sz="2000" dirty="0">
                <a:solidFill>
                  <a:srgbClr val="FFFFFF"/>
                </a:solidFill>
                <a:latin typeface="+mn-lt"/>
                <a:ea typeface="+mn-ea"/>
                <a:cs typeface="+mn-cs"/>
              </a:rPr>
              <a:t>, causing pulmonary aspiration of blood</a:t>
            </a:r>
          </a:p>
          <a:p>
            <a:pPr lvl="1" algn="just">
              <a:buNone/>
            </a:pPr>
            <a:r>
              <a:rPr lang="en-US" sz="2000" dirty="0">
                <a:solidFill>
                  <a:srgbClr val="FFFFFF"/>
                </a:solidFill>
                <a:latin typeface="+mn-lt"/>
                <a:ea typeface="+mn-ea"/>
                <a:cs typeface="+mn-cs"/>
              </a:rPr>
              <a:t>• Hypotension</a:t>
            </a:r>
            <a:endParaRPr lang="en-US" sz="2400" dirty="0">
              <a:solidFill>
                <a:srgbClr val="FFFFFF"/>
              </a:solidFill>
              <a:latin typeface="+mn-lt"/>
              <a:ea typeface="+mn-ea"/>
              <a:cs typeface="+mn-cs"/>
            </a:endParaRPr>
          </a:p>
          <a:p>
            <a:endParaRPr lang="en-US"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33794" name="Picture 2" descr="E:\pictures\600368_307801652646232_1149050304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C:\Users\ALX\Desktop\Stars_Wallpaper_by_Colliemo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1619672" y="2528900"/>
            <a:ext cx="5793167" cy="1200329"/>
          </a:xfrm>
          <a:prstGeom prst="rect">
            <a:avLst/>
          </a:prstGeom>
        </p:spPr>
        <p:txBody>
          <a:bodyPr wrap="square">
            <a:spAutoFit/>
            <a:scene3d>
              <a:camera prst="orthographicFront"/>
              <a:lightRig rig="threePt" dir="t"/>
            </a:scene3d>
            <a:sp3d extrusionH="57150">
              <a:bevelT w="38100" h="38100"/>
            </a:sp3d>
          </a:bodyPr>
          <a:lstStyle/>
          <a:p>
            <a:pPr algn="ctr"/>
            <a:r>
              <a:rPr lang="en-US" sz="7200" b="1" dirty="0" smtClean="0">
                <a:solidFill>
                  <a:srgbClr val="FFC000"/>
                </a:solidFill>
                <a:effectLst>
                  <a:outerShdw blurRad="38100" dist="38100" dir="2700000" algn="tl">
                    <a:srgbClr val="000000">
                      <a:alpha val="43137"/>
                    </a:srgbClr>
                  </a:outerShdw>
                  <a:reflection blurRad="6350" stA="55000" endA="300" endPos="45500" dir="5400000" sy="-100000" algn="bl" rotWithShape="0"/>
                </a:effectLst>
              </a:rPr>
              <a:t>How to set </a:t>
            </a:r>
            <a:endParaRPr lang="en-US" sz="7200" b="1" dirty="0">
              <a:solidFill>
                <a:srgbClr val="FFC000"/>
              </a:solidFill>
              <a:effectLst>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4463988" cy="908720"/>
          </a:xfrm>
        </p:spPr>
        <p:txBody>
          <a:bodyPr/>
          <a:lstStyle/>
          <a:p>
            <a:r>
              <a:rPr lang="en-US" sz="3600" b="1" dirty="0" smtClean="0">
                <a:solidFill>
                  <a:srgbClr val="FF0000"/>
                </a:solidFill>
                <a:effectLst>
                  <a:outerShdw blurRad="38100" dist="38100" dir="2700000" algn="tl">
                    <a:srgbClr val="000000">
                      <a:alpha val="43137"/>
                    </a:srgbClr>
                  </a:outerShdw>
                </a:effectLst>
              </a:rPr>
              <a:t>Glossary </a:t>
            </a:r>
          </a:p>
        </p:txBody>
      </p:sp>
      <p:pic>
        <p:nvPicPr>
          <p:cNvPr id="19459" name="Picture 8"/>
          <p:cNvPicPr>
            <a:picLocks noGrp="1" noChangeAspect="1" noChangeArrowheads="1"/>
          </p:cNvPicPr>
          <p:nvPr>
            <p:ph idx="1"/>
          </p:nvPr>
        </p:nvPicPr>
        <p:blipFill>
          <a:blip r:embed="rId2" cstate="print"/>
          <a:srcRect/>
          <a:stretch>
            <a:fillRect/>
          </a:stretch>
        </p:blipFill>
        <p:spPr>
          <a:xfrm>
            <a:off x="457200" y="908720"/>
            <a:ext cx="8229600" cy="5949279"/>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ar-SA" sz="3600" b="1" smtClean="0"/>
          </a:p>
        </p:txBody>
      </p:sp>
      <p:pic>
        <p:nvPicPr>
          <p:cNvPr id="20483" name="Picture 7"/>
          <p:cNvPicPr>
            <a:picLocks noGrp="1" noChangeAspect="1" noChangeArrowheads="1"/>
          </p:cNvPicPr>
          <p:nvPr>
            <p:ph idx="1"/>
          </p:nvPr>
        </p:nvPicPr>
        <p:blipFill>
          <a:blip r:embed="rId2" cstate="print"/>
          <a:srcRect/>
          <a:stretch>
            <a:fillRect/>
          </a:stretch>
        </p:blipFill>
        <p:spPr>
          <a:xfrm>
            <a:off x="457200" y="342900"/>
            <a:ext cx="8229600" cy="6172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ar-SA" altLang="zh-CN" b="1" smtClean="0">
                <a:ea typeface="宋体" pitchFamily="2" charset="-122"/>
              </a:rPr>
              <a:t>Rise time</a:t>
            </a:r>
            <a:endParaRPr lang="en-US" b="1" smtClean="0"/>
          </a:p>
        </p:txBody>
      </p:sp>
      <p:pic>
        <p:nvPicPr>
          <p:cNvPr id="21507" name="Picture 8"/>
          <p:cNvPicPr>
            <a:picLocks noGrp="1" noChangeAspect="1" noChangeArrowheads="1"/>
          </p:cNvPicPr>
          <p:nvPr>
            <p:ph type="body" idx="1"/>
          </p:nvPr>
        </p:nvPicPr>
        <p:blipFill>
          <a:blip r:embed="rId2" cstate="print"/>
          <a:srcRect/>
          <a:stretch>
            <a:fillRect/>
          </a:stretch>
        </p:blipFill>
        <p:spPr>
          <a:xfrm>
            <a:off x="0" y="1816100"/>
            <a:ext cx="9144000" cy="449322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t>Bi-Flex comfort feature</a:t>
            </a:r>
          </a:p>
        </p:txBody>
      </p:sp>
      <p:pic>
        <p:nvPicPr>
          <p:cNvPr id="35843" name="Picture 4"/>
          <p:cNvPicPr>
            <a:picLocks noGrp="1" noChangeAspect="1" noChangeArrowheads="1"/>
          </p:cNvPicPr>
          <p:nvPr>
            <p:ph type="body" idx="1"/>
          </p:nvPr>
        </p:nvPicPr>
        <p:blipFill>
          <a:blip r:embed="rId2" cstate="print"/>
          <a:srcRect/>
          <a:stretch>
            <a:fillRect/>
          </a:stretch>
        </p:blipFill>
        <p:spPr>
          <a:xfrm>
            <a:off x="0" y="1981200"/>
            <a:ext cx="9144000" cy="4876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dirty="0" smtClean="0"/>
              <a:t>Ramp</a:t>
            </a:r>
          </a:p>
        </p:txBody>
      </p:sp>
      <p:pic>
        <p:nvPicPr>
          <p:cNvPr id="36867" name="Picture 4"/>
          <p:cNvPicPr>
            <a:picLocks noGrp="1" noChangeAspect="1" noChangeArrowheads="1"/>
          </p:cNvPicPr>
          <p:nvPr>
            <p:ph type="body" idx="1"/>
          </p:nvPr>
        </p:nvPicPr>
        <p:blipFill>
          <a:blip r:embed="rId2" cstate="print"/>
          <a:srcRect/>
          <a:stretch>
            <a:fillRect/>
          </a:stretch>
        </p:blipFill>
        <p:spPr>
          <a:xfrm>
            <a:off x="0" y="1981200"/>
            <a:ext cx="9144000" cy="4876800"/>
          </a:xfrm>
        </p:spPr>
      </p:pic>
      <p:sp>
        <p:nvSpPr>
          <p:cNvPr id="4" name="Rectangle 3"/>
          <p:cNvSpPr/>
          <p:nvPr/>
        </p:nvSpPr>
        <p:spPr>
          <a:xfrm>
            <a:off x="6876256" y="5877272"/>
            <a:ext cx="312906" cy="369332"/>
          </a:xfrm>
          <a:prstGeom prst="rect">
            <a:avLst/>
          </a:prstGeom>
          <a:solidFill>
            <a:srgbClr val="FFFFFF"/>
          </a:solidFill>
          <a:ln>
            <a:noFill/>
          </a:ln>
        </p:spPr>
        <p:txBody>
          <a:bodyPr wrap="none">
            <a:spAutoFit/>
          </a:bodyPr>
          <a:lstStyle/>
          <a:p>
            <a:r>
              <a:rPr lang="en-US" b="1" dirty="0" smtClean="0">
                <a:solidFill>
                  <a:schemeClr val="bg1"/>
                </a:solidFill>
              </a:rPr>
              <a:t>4</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Back up rate </a:t>
            </a:r>
          </a:p>
        </p:txBody>
      </p:sp>
      <p:pic>
        <p:nvPicPr>
          <p:cNvPr id="26627" name="Picture 6"/>
          <p:cNvPicPr>
            <a:picLocks noGrp="1" noChangeAspect="1" noChangeArrowheads="1"/>
          </p:cNvPicPr>
          <p:nvPr>
            <p:ph type="body" idx="1"/>
          </p:nvPr>
        </p:nvPicPr>
        <p:blipFill>
          <a:blip r:embed="rId2" cstate="print"/>
          <a:srcRect/>
          <a:stretch>
            <a:fillRect/>
          </a:stretch>
        </p:blipFill>
        <p:spPr>
          <a:xfrm>
            <a:off x="0" y="1593850"/>
            <a:ext cx="9144000" cy="526415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l="12717" t="32990" r="61818" b="21650"/>
          <a:stretch>
            <a:fillRect/>
          </a:stretch>
        </p:blipFill>
        <p:spPr bwMode="auto">
          <a:xfrm>
            <a:off x="0" y="-1"/>
            <a:ext cx="6012160" cy="627484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1706" t="23841" r="63072" b="41476"/>
          <a:stretch>
            <a:fillRect/>
          </a:stretch>
        </p:blipFill>
        <p:spPr bwMode="auto">
          <a:xfrm>
            <a:off x="6012160" y="1600200"/>
            <a:ext cx="2412268" cy="3220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C:\Users\ALX\Desktop\Stars_Wallpaper_by_Colliemo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3"/>
          <p:cNvSpPr txBox="1">
            <a:spLocks noChangeArrowheads="1"/>
          </p:cNvSpPr>
          <p:nvPr/>
        </p:nvSpPr>
        <p:spPr bwMode="auto">
          <a:xfrm>
            <a:off x="685800" y="2582906"/>
            <a:ext cx="7702624" cy="1260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accent3">
                    <a:lumMod val="20000"/>
                    <a:lumOff val="80000"/>
                  </a:schemeClr>
                </a:solidFill>
                <a:effectLst/>
                <a:uLnTx/>
                <a:uFillTx/>
                <a:latin typeface="+mn-lt"/>
                <a:ea typeface="+mn-ea"/>
                <a:cs typeface="+mn-cs"/>
              </a:rPr>
              <a:t>  </a:t>
            </a:r>
            <a:r>
              <a:rPr kumimoji="0" lang="en-US" sz="8000" b="1" i="0" u="none" strike="noStrike" kern="0" cap="none" spc="0" normalizeH="0" baseline="0" noProof="0" dirty="0" smtClean="0">
                <a:ln>
                  <a:noFill/>
                </a:ln>
                <a:solidFill>
                  <a:srgbClr val="FFC000"/>
                </a:solidFill>
                <a:effectLst>
                  <a:outerShdw blurRad="38100" dist="38100" dir="2700000" algn="tl">
                    <a:srgbClr val="000000">
                      <a:alpha val="43137"/>
                    </a:srgbClr>
                  </a:outerShdw>
                  <a:reflection blurRad="6350" stA="55000" endA="300" endPos="45500" dir="5400000" sy="-100000" algn="bl" rotWithShape="0"/>
                </a:effectLst>
                <a:uLnTx/>
                <a:uFillTx/>
                <a:latin typeface="+mn-lt"/>
                <a:ea typeface="+mn-ea"/>
                <a:cs typeface="+mn-cs"/>
              </a:rPr>
              <a:t>Principle</a:t>
            </a:r>
            <a:r>
              <a:rPr kumimoji="0" lang="en-US" sz="4400" b="0" i="0" u="none" strike="noStrike" kern="0" cap="none" spc="0" normalizeH="0" baseline="0" noProof="0" dirty="0" smtClean="0">
                <a:ln>
                  <a:noFill/>
                </a:ln>
                <a:solidFill>
                  <a:schemeClr val="accent3">
                    <a:lumMod val="20000"/>
                    <a:lumOff val="80000"/>
                  </a:schemeClr>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accent3">
                  <a:lumMod val="20000"/>
                  <a:lumOff val="80000"/>
                </a:schemeClr>
              </a:solidFill>
              <a:effectLst/>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lumMod val="20000"/>
                    <a:lumOff val="80000"/>
                  </a:schemeClr>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62" name="Picture 2"/>
          <p:cNvPicPr>
            <a:picLocks noChangeAspect="1" noChangeArrowheads="1"/>
          </p:cNvPicPr>
          <p:nvPr/>
        </p:nvPicPr>
        <p:blipFill>
          <a:blip r:embed="rId2" cstate="print"/>
          <a:srcRect l="42076" t="22910" r="18426" b="16132"/>
          <a:stretch>
            <a:fillRect/>
          </a:stretch>
        </p:blipFill>
        <p:spPr bwMode="auto">
          <a:xfrm>
            <a:off x="4689848" y="2896344"/>
            <a:ext cx="3852428" cy="3737012"/>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l="41505" t="32990" r="17516" b="21650"/>
          <a:stretch>
            <a:fillRect/>
          </a:stretch>
        </p:blipFill>
        <p:spPr bwMode="auto">
          <a:xfrm>
            <a:off x="0" y="121494"/>
            <a:ext cx="4752020" cy="3082000"/>
          </a:xfrm>
          <a:prstGeom prst="rect">
            <a:avLst/>
          </a:prstGeom>
          <a:noFill/>
          <a:ln w="9525">
            <a:noFill/>
            <a:miter lim="800000"/>
            <a:headEnd/>
            <a:tailEnd/>
          </a:ln>
        </p:spPr>
      </p:pic>
      <p:pic>
        <p:nvPicPr>
          <p:cNvPr id="92163" name="Picture 3"/>
          <p:cNvPicPr>
            <a:picLocks noChangeAspect="1" noChangeArrowheads="1"/>
          </p:cNvPicPr>
          <p:nvPr/>
        </p:nvPicPr>
        <p:blipFill>
          <a:blip r:embed="rId4" cstate="print"/>
          <a:srcRect l="19564" t="72750" r="42046" b="15901"/>
          <a:stretch>
            <a:fillRect/>
          </a:stretch>
        </p:blipFill>
        <p:spPr bwMode="auto">
          <a:xfrm>
            <a:off x="0" y="5555337"/>
            <a:ext cx="4689848" cy="1078019"/>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l="18254" t="44960" r="48792" b="44330"/>
          <a:stretch>
            <a:fillRect/>
          </a:stretch>
        </p:blipFill>
        <p:spPr bwMode="auto">
          <a:xfrm>
            <a:off x="0" y="4437112"/>
            <a:ext cx="4689848" cy="95683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752020" y="1417638"/>
            <a:ext cx="4391980" cy="1319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smtClean="0"/>
          </a:p>
        </p:txBody>
      </p:sp>
      <p:pic>
        <p:nvPicPr>
          <p:cNvPr id="38915" name="Picture 4"/>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5400" b="1" dirty="0" smtClean="0">
                <a:effectLst>
                  <a:outerShdw blurRad="38100" dist="38100" dir="2700000" algn="tl">
                    <a:srgbClr val="000000">
                      <a:alpha val="43137"/>
                    </a:srgbClr>
                  </a:outerShdw>
                </a:effectLst>
              </a:rPr>
              <a:t>Ideal body weight</a:t>
            </a:r>
          </a:p>
        </p:txBody>
      </p:sp>
      <p:sp>
        <p:nvSpPr>
          <p:cNvPr id="39939" name="Rectangle 3"/>
          <p:cNvSpPr>
            <a:spLocks noGrp="1" noChangeArrowheads="1"/>
          </p:cNvSpPr>
          <p:nvPr>
            <p:ph type="body" idx="1"/>
          </p:nvPr>
        </p:nvSpPr>
        <p:spPr>
          <a:xfrm>
            <a:off x="575733" y="4365104"/>
            <a:ext cx="7772400" cy="1674187"/>
          </a:xfrm>
          <a:solidFill>
            <a:schemeClr val="accent4">
              <a:lumMod val="50000"/>
            </a:schemeClr>
          </a:solidFill>
        </p:spPr>
        <p:txBody>
          <a:bodyPr/>
          <a:lstStyle/>
          <a:p>
            <a:pPr algn="ctr">
              <a:buNone/>
            </a:pPr>
            <a:r>
              <a:rPr lang="en-US" sz="2400" b="1" dirty="0" smtClean="0">
                <a:solidFill>
                  <a:srgbClr val="FFFF00"/>
                </a:solidFill>
              </a:rPr>
              <a:t>Estimated adjusted body weight (kg)</a:t>
            </a:r>
            <a:r>
              <a:rPr lang="en-US" sz="2400" b="1" dirty="0" smtClean="0">
                <a:solidFill>
                  <a:srgbClr val="FFFFFF"/>
                </a:solidFill>
              </a:rPr>
              <a:t/>
            </a:r>
            <a:br>
              <a:rPr lang="en-US" sz="2400" b="1" dirty="0" smtClean="0">
                <a:solidFill>
                  <a:srgbClr val="FFFFFF"/>
                </a:solidFill>
              </a:rPr>
            </a:br>
            <a:r>
              <a:rPr lang="en-US" sz="2400" dirty="0" smtClean="0">
                <a:solidFill>
                  <a:srgbClr val="FFFFFF"/>
                </a:solidFill>
              </a:rPr>
              <a:t>If the actual body weight is greater than 30% of the calculated IBW, calculate the adjusted body weight </a:t>
            </a:r>
            <a:r>
              <a:rPr lang="en-US" sz="2400" b="1" dirty="0" smtClean="0">
                <a:solidFill>
                  <a:srgbClr val="FFFFFF"/>
                </a:solidFill>
              </a:rPr>
              <a:t/>
            </a:r>
            <a:br>
              <a:rPr lang="en-US" sz="2400" b="1" dirty="0" smtClean="0">
                <a:solidFill>
                  <a:srgbClr val="FFFFFF"/>
                </a:solidFill>
              </a:rPr>
            </a:br>
            <a:r>
              <a:rPr lang="en-US" sz="2400" b="1" dirty="0" smtClean="0">
                <a:solidFill>
                  <a:srgbClr val="FFFFFF"/>
                </a:solidFill>
              </a:rPr>
              <a:t>ABW = IBW + 0.4(actual weight - IBW)</a:t>
            </a:r>
            <a:endParaRPr lang="en-US" sz="2400" dirty="0" smtClean="0">
              <a:solidFill>
                <a:srgbClr val="FFFFFF"/>
              </a:solidFill>
            </a:endParaRPr>
          </a:p>
          <a:p>
            <a:pPr>
              <a:buNone/>
            </a:pPr>
            <a:endParaRPr lang="en-US" sz="2400" dirty="0" smtClean="0">
              <a:solidFill>
                <a:srgbClr val="FFFFFF"/>
              </a:solidFill>
            </a:endParaRPr>
          </a:p>
        </p:txBody>
      </p:sp>
      <p:sp>
        <p:nvSpPr>
          <p:cNvPr id="4" name="Rectangle 3"/>
          <p:cNvSpPr/>
          <p:nvPr/>
        </p:nvSpPr>
        <p:spPr>
          <a:xfrm>
            <a:off x="863588" y="1844824"/>
            <a:ext cx="7484545" cy="1631216"/>
          </a:xfrm>
          <a:prstGeom prst="rect">
            <a:avLst/>
          </a:prstGeom>
          <a:solidFill>
            <a:schemeClr val="accent4">
              <a:lumMod val="50000"/>
            </a:schemeClr>
          </a:solidFill>
        </p:spPr>
        <p:txBody>
          <a:bodyPr wrap="square">
            <a:spAutoFit/>
          </a:bodyPr>
          <a:lstStyle/>
          <a:p>
            <a:pPr algn="ctr"/>
            <a:r>
              <a:rPr lang="en-US" sz="2000" b="1" dirty="0" smtClean="0">
                <a:solidFill>
                  <a:srgbClr val="FFFF00"/>
                </a:solidFill>
              </a:rPr>
              <a:t>Estimated ideal body weight in (kg)</a:t>
            </a:r>
          </a:p>
          <a:p>
            <a:pPr algn="ctr"/>
            <a:r>
              <a:rPr lang="en-US" sz="2000" dirty="0" smtClean="0">
                <a:solidFill>
                  <a:srgbClr val="FFFFFF"/>
                </a:solidFill>
              </a:rPr>
              <a:t/>
            </a:r>
            <a:br>
              <a:rPr lang="en-US" sz="2000" dirty="0" smtClean="0">
                <a:solidFill>
                  <a:srgbClr val="FFFFFF"/>
                </a:solidFill>
              </a:rPr>
            </a:br>
            <a:r>
              <a:rPr lang="en-US" sz="2000" b="1" dirty="0" smtClean="0">
                <a:solidFill>
                  <a:srgbClr val="FFFFFF"/>
                </a:solidFill>
              </a:rPr>
              <a:t>Males: IBW = 50 kg + 2.3 kg for each inch over 5 feet (feet=30 cm)</a:t>
            </a:r>
            <a:br>
              <a:rPr lang="en-US" sz="2000" b="1" dirty="0" smtClean="0">
                <a:solidFill>
                  <a:srgbClr val="FFFFFF"/>
                </a:solidFill>
              </a:rPr>
            </a:br>
            <a:r>
              <a:rPr lang="en-US" sz="2000" b="1" dirty="0" smtClean="0">
                <a:solidFill>
                  <a:srgbClr val="FFFFFF"/>
                </a:solidFill>
              </a:rPr>
              <a:t>Females: IBW = 45.5 kg + 2.3 kg for each inch over 5 feet.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bipapfocus.respironics.eu/Images/sub/focusfeatures2.jpg"/>
          <p:cNvPicPr>
            <a:picLocks noChangeAspect="1" noChangeArrowheads="1"/>
          </p:cNvPicPr>
          <p:nvPr/>
        </p:nvPicPr>
        <p:blipFill>
          <a:blip r:embed="rId2" cstate="print"/>
          <a:srcRect/>
          <a:stretch>
            <a:fillRect/>
          </a:stretch>
        </p:blipFill>
        <p:spPr bwMode="auto">
          <a:xfrm>
            <a:off x="-3651" y="692696"/>
            <a:ext cx="9147651" cy="571728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eaLnBrk="1" hangingPunct="1">
              <a:defRPr/>
            </a:pPr>
            <a:r>
              <a:rPr lang="fr-FR" sz="5400" b="1" dirty="0" err="1" smtClean="0">
                <a:effectLst>
                  <a:outerShdw blurRad="38100" dist="38100" dir="2700000" algn="tl">
                    <a:srgbClr val="000000">
                      <a:alpha val="43137"/>
                    </a:srgbClr>
                  </a:outerShdw>
                </a:effectLst>
              </a:rPr>
              <a:t>Alarms</a:t>
            </a:r>
            <a:endParaRPr lang="en-US" sz="5400" b="1" dirty="0" smtClean="0">
              <a:effectLst>
                <a:outerShdw blurRad="38100" dist="38100" dir="2700000" algn="tl">
                  <a:srgbClr val="000000">
                    <a:alpha val="43137"/>
                  </a:srgbClr>
                </a:outerShdw>
              </a:effectLst>
            </a:endParaRPr>
          </a:p>
        </p:txBody>
      </p:sp>
      <p:sp>
        <p:nvSpPr>
          <p:cNvPr id="23555" name="Rectangle 3"/>
          <p:cNvSpPr>
            <a:spLocks noGrp="1" noChangeArrowheads="1"/>
          </p:cNvSpPr>
          <p:nvPr>
            <p:ph type="body" idx="1"/>
          </p:nvPr>
        </p:nvSpPr>
        <p:spPr>
          <a:xfrm>
            <a:off x="457200" y="1600200"/>
            <a:ext cx="8229600" cy="4385084"/>
          </a:xfrm>
        </p:spPr>
        <p:txBody>
          <a:bodyPr/>
          <a:lstStyle/>
          <a:p>
            <a:pPr eaLnBrk="1" hangingPunct="1"/>
            <a:r>
              <a:rPr lang="en-US" sz="2800" b="1" dirty="0" smtClean="0">
                <a:solidFill>
                  <a:srgbClr val="FFFF00"/>
                </a:solidFill>
              </a:rPr>
              <a:t>Disconnection:  </a:t>
            </a:r>
            <a:r>
              <a:rPr lang="en-US" sz="2800" b="1" dirty="0" smtClean="0">
                <a:solidFill>
                  <a:srgbClr val="FFFFFF"/>
                </a:solidFill>
              </a:rPr>
              <a:t>OFF, 15, 60 sec.</a:t>
            </a:r>
          </a:p>
          <a:p>
            <a:pPr lvl="1" eaLnBrk="1" hangingPunct="1"/>
            <a:r>
              <a:rPr lang="en-US" sz="2400" b="1" dirty="0" smtClean="0">
                <a:solidFill>
                  <a:srgbClr val="FFFFFF"/>
                </a:solidFill>
              </a:rPr>
              <a:t>High flow rate and small pressure</a:t>
            </a:r>
          </a:p>
          <a:p>
            <a:pPr lvl="1" eaLnBrk="1" hangingPunct="1">
              <a:buNone/>
            </a:pPr>
            <a:endParaRPr lang="en-US" sz="2400" b="1" dirty="0" smtClean="0">
              <a:solidFill>
                <a:srgbClr val="FFFFFF"/>
              </a:solidFill>
            </a:endParaRPr>
          </a:p>
          <a:p>
            <a:pPr eaLnBrk="1" hangingPunct="1"/>
            <a:r>
              <a:rPr lang="en-US" sz="2800" b="1" dirty="0" smtClean="0">
                <a:solidFill>
                  <a:srgbClr val="FFFF00"/>
                </a:solidFill>
              </a:rPr>
              <a:t>Low minute Ventilation: </a:t>
            </a:r>
            <a:r>
              <a:rPr lang="en-US" sz="2800" b="1" dirty="0" smtClean="0">
                <a:solidFill>
                  <a:srgbClr val="FFFFFF"/>
                </a:solidFill>
              </a:rPr>
              <a:t>from 0 to 99 LPM</a:t>
            </a:r>
          </a:p>
          <a:p>
            <a:pPr eaLnBrk="1" hangingPunct="1"/>
            <a:endParaRPr lang="en-US" sz="2800" b="1" dirty="0" smtClean="0">
              <a:solidFill>
                <a:srgbClr val="FFFF00"/>
              </a:solidFill>
            </a:endParaRPr>
          </a:p>
          <a:p>
            <a:pPr eaLnBrk="1" hangingPunct="1"/>
            <a:r>
              <a:rPr lang="en-US" sz="2800" b="1" dirty="0" smtClean="0">
                <a:solidFill>
                  <a:srgbClr val="FFFF00"/>
                </a:solidFill>
              </a:rPr>
              <a:t>Apnea alarm: </a:t>
            </a:r>
            <a:r>
              <a:rPr lang="en-US" sz="2800" b="1" dirty="0" smtClean="0">
                <a:solidFill>
                  <a:srgbClr val="FFFFFF"/>
                </a:solidFill>
              </a:rPr>
              <a:t>OFF, 10, 20, 30 sec.</a:t>
            </a:r>
          </a:p>
          <a:p>
            <a:pPr eaLnBrk="1" hangingPunct="1"/>
            <a:endParaRPr lang="en-US" sz="2800" b="1" dirty="0" smtClean="0">
              <a:solidFill>
                <a:srgbClr val="FFFFFF"/>
              </a:solidFill>
            </a:endParaRPr>
          </a:p>
          <a:p>
            <a:pPr eaLnBrk="1" hangingPunct="1"/>
            <a:r>
              <a:rPr lang="en-US" sz="2800" b="1" dirty="0" smtClean="0">
                <a:solidFill>
                  <a:srgbClr val="FFFF00"/>
                </a:solidFill>
              </a:rPr>
              <a:t>Low tidal Volume:  </a:t>
            </a:r>
            <a:r>
              <a:rPr lang="en-US" sz="2800" b="1" dirty="0" smtClean="0">
                <a:solidFill>
                  <a:srgbClr val="FFFFFF"/>
                </a:solidFill>
              </a:rPr>
              <a:t>OFF (0) / ON (1)</a:t>
            </a:r>
          </a:p>
          <a:p>
            <a:pPr lvl="1" eaLnBrk="1" hangingPunct="1"/>
            <a:r>
              <a:rPr lang="en-US" sz="2400" b="1" dirty="0" smtClean="0">
                <a:solidFill>
                  <a:srgbClr val="FFFFFF"/>
                </a:solidFill>
              </a:rPr>
              <a:t>When the target tidal volume is not reached whereas the IPAP is at the set IPAP max level</a:t>
            </a:r>
          </a:p>
          <a:p>
            <a:pPr eaLnBrk="1" hangingPunct="1"/>
            <a:endParaRPr lang="en-US" sz="20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C:\Users\ALX\Desktop\Stars_Wallpaper_by_Colliemo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1619672" y="2528900"/>
            <a:ext cx="5793167" cy="1200329"/>
          </a:xfrm>
          <a:prstGeom prst="rect">
            <a:avLst/>
          </a:prstGeom>
        </p:spPr>
        <p:txBody>
          <a:bodyPr wrap="square">
            <a:spAutoFit/>
          </a:bodyPr>
          <a:lstStyle/>
          <a:p>
            <a:pPr algn="ctr"/>
            <a:r>
              <a:rPr lang="en-US" sz="7200" b="1" dirty="0" smtClean="0">
                <a:solidFill>
                  <a:srgbClr val="FFC000"/>
                </a:solidFill>
              </a:rPr>
              <a:t>Accessories </a:t>
            </a:r>
            <a:endParaRPr lang="en-US" sz="7200" b="1" dirty="0">
              <a:solidFill>
                <a:srgbClr val="FFC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www.sleepapnoeablog.com/wp-content/uploads/2012/08/Collage-Masks-1024x576.jpg"/>
          <p:cNvPicPr>
            <a:picLocks noChangeAspect="1" noChangeArrowheads="1"/>
          </p:cNvPicPr>
          <p:nvPr/>
        </p:nvPicPr>
        <p:blipFill>
          <a:blip r:embed="rId2" cstate="print"/>
          <a:srcRect/>
          <a:stretch>
            <a:fillRect/>
          </a:stretch>
        </p:blipFill>
        <p:spPr bwMode="auto">
          <a:xfrm>
            <a:off x="0" y="584684"/>
            <a:ext cx="9144000" cy="590465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descr="http://www.cpapsupplyusa.com/images-cache/ED/8F/9D89/ED8F9D8988384EEAB18E2C64EFC1943F27AC2902.jpg"/>
          <p:cNvPicPr>
            <a:picLocks noChangeAspect="1" noChangeArrowheads="1"/>
          </p:cNvPicPr>
          <p:nvPr/>
        </p:nvPicPr>
        <p:blipFill>
          <a:blip r:embed="rId2" cstate="print"/>
          <a:srcRect/>
          <a:stretch>
            <a:fillRect/>
          </a:stretch>
        </p:blipFill>
        <p:spPr bwMode="auto">
          <a:xfrm>
            <a:off x="1403648" y="274638"/>
            <a:ext cx="6264696" cy="626469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i228.photobucket.com/albums/ee153/LauraBozeman/RearPanelFig4-7.jpg"/>
          <p:cNvPicPr>
            <a:picLocks noChangeAspect="1" noChangeArrowheads="1"/>
          </p:cNvPicPr>
          <p:nvPr/>
        </p:nvPicPr>
        <p:blipFill>
          <a:blip r:embed="rId2" cstate="print"/>
          <a:srcRect/>
          <a:stretch>
            <a:fillRect/>
          </a:stretch>
        </p:blipFill>
        <p:spPr bwMode="auto">
          <a:xfrm>
            <a:off x="155575" y="274638"/>
            <a:ext cx="5215777" cy="3816424"/>
          </a:xfrm>
          <a:prstGeom prst="rect">
            <a:avLst/>
          </a:prstGeom>
          <a:noFill/>
        </p:spPr>
      </p:pic>
      <p:pic>
        <p:nvPicPr>
          <p:cNvPr id="72708" name="Picture 4" descr="https://www.edgepark.com/_cache/0/0b475bb1e6dd3c910aca4ba1cb98cc26.jpg"/>
          <p:cNvPicPr>
            <a:picLocks noChangeAspect="1" noChangeArrowheads="1"/>
          </p:cNvPicPr>
          <p:nvPr/>
        </p:nvPicPr>
        <p:blipFill>
          <a:blip r:embed="rId3" cstate="print"/>
          <a:srcRect l="18999" t="16210" r="21782" b="20791"/>
          <a:stretch>
            <a:fillRect/>
          </a:stretch>
        </p:blipFill>
        <p:spPr bwMode="auto">
          <a:xfrm>
            <a:off x="6048164" y="729953"/>
            <a:ext cx="2638636" cy="2807059"/>
          </a:xfrm>
          <a:prstGeom prst="rect">
            <a:avLst/>
          </a:prstGeom>
          <a:noFill/>
        </p:spPr>
      </p:pic>
      <p:pic>
        <p:nvPicPr>
          <p:cNvPr id="72710" name="Picture 6" descr="http://www.cpapsupplyusa.com/images-cache/A8/47/7834/A847783402C4450A0687A3C121AC19DC2FD8A40E.jpg"/>
          <p:cNvPicPr>
            <a:picLocks noChangeAspect="1" noChangeArrowheads="1"/>
          </p:cNvPicPr>
          <p:nvPr/>
        </p:nvPicPr>
        <p:blipFill>
          <a:blip r:embed="rId4" cstate="print"/>
          <a:srcRect t="10501" b="14488"/>
          <a:stretch>
            <a:fillRect/>
          </a:stretch>
        </p:blipFill>
        <p:spPr bwMode="auto">
          <a:xfrm>
            <a:off x="4495424" y="4437112"/>
            <a:ext cx="2399928" cy="18002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r>
              <a:rPr lang="en-US" b="1" dirty="0" smtClean="0"/>
              <a:t>Battery Pack</a:t>
            </a:r>
          </a:p>
        </p:txBody>
      </p:sp>
      <p:sp>
        <p:nvSpPr>
          <p:cNvPr id="3076" name="Rectangle 3"/>
          <p:cNvSpPr>
            <a:spLocks noGrp="1" noChangeArrowheads="1"/>
          </p:cNvSpPr>
          <p:nvPr>
            <p:ph type="body" idx="1"/>
          </p:nvPr>
        </p:nvSpPr>
        <p:spPr>
          <a:xfrm>
            <a:off x="650631" y="2420889"/>
            <a:ext cx="5250474" cy="3703686"/>
          </a:xfrm>
        </p:spPr>
        <p:txBody>
          <a:bodyPr/>
          <a:lstStyle/>
          <a:p>
            <a:pPr algn="ctr" eaLnBrk="1" hangingPunct="1">
              <a:buFont typeface="Wingdings" pitchFamily="2" charset="2"/>
              <a:buNone/>
            </a:pPr>
            <a:endParaRPr lang="en-US" sz="2000" dirty="0" smtClean="0"/>
          </a:p>
          <a:p>
            <a:pPr eaLnBrk="1" hangingPunct="1"/>
            <a:endParaRPr lang="en-US" sz="2000" dirty="0" smtClean="0"/>
          </a:p>
          <a:p>
            <a:pPr algn="just" eaLnBrk="1" hangingPunct="1"/>
            <a:r>
              <a:rPr lang="en-US" sz="2800" b="1" dirty="0" smtClean="0">
                <a:solidFill>
                  <a:srgbClr val="FFFFFF"/>
                </a:solidFill>
              </a:rPr>
              <a:t>Universal battery charger 100/240V for ease of travel</a:t>
            </a:r>
          </a:p>
          <a:p>
            <a:pPr algn="just" eaLnBrk="1" hangingPunct="1"/>
            <a:endParaRPr lang="en-US" sz="2800" b="1" dirty="0" smtClean="0">
              <a:solidFill>
                <a:srgbClr val="FFFFFF"/>
              </a:solidFill>
            </a:endParaRPr>
          </a:p>
          <a:p>
            <a:pPr algn="just" eaLnBrk="1" hangingPunct="1"/>
            <a:r>
              <a:rPr lang="en-US" sz="2800" b="1" dirty="0" smtClean="0">
                <a:solidFill>
                  <a:srgbClr val="FFFFFF"/>
                </a:solidFill>
              </a:rPr>
              <a:t>7hrs autonomy at IPAP 20 / EPAP 4 cmH</a:t>
            </a:r>
            <a:r>
              <a:rPr lang="en-US" sz="2800" b="1" baseline="-25000" dirty="0" smtClean="0">
                <a:solidFill>
                  <a:srgbClr val="FFFFFF"/>
                </a:solidFill>
              </a:rPr>
              <a:t>2</a:t>
            </a:r>
            <a:r>
              <a:rPr lang="en-US" sz="2800" b="1" dirty="0" smtClean="0">
                <a:solidFill>
                  <a:srgbClr val="FFFFFF"/>
                </a:solidFill>
              </a:rPr>
              <a:t>O and 12 BPM</a:t>
            </a:r>
          </a:p>
          <a:p>
            <a:pPr eaLnBrk="1" hangingPunct="1">
              <a:buFont typeface="Wingdings" pitchFamily="2" charset="2"/>
              <a:buNone/>
            </a:pPr>
            <a:endParaRPr lang="en-US" sz="2000" dirty="0" smtClean="0"/>
          </a:p>
        </p:txBody>
      </p:sp>
      <p:graphicFrame>
        <p:nvGraphicFramePr>
          <p:cNvPr id="3074" name="Object 4"/>
          <p:cNvGraphicFramePr>
            <a:graphicFrameLocks noChangeAspect="1"/>
          </p:cNvGraphicFramePr>
          <p:nvPr/>
        </p:nvGraphicFramePr>
        <p:xfrm>
          <a:off x="6100396" y="2781300"/>
          <a:ext cx="2586404" cy="2525290"/>
        </p:xfrm>
        <a:graphic>
          <a:graphicData uri="http://schemas.openxmlformats.org/presentationml/2006/ole">
            <p:oleObj spid="_x0000_s7170" r:id="rId4" imgW="5028571" imgH="4533333" progId="PBrush">
              <p:embed/>
            </p:oleObj>
          </a:graphicData>
        </a:graphic>
      </p:graphicFrame>
      <p:sp>
        <p:nvSpPr>
          <p:cNvPr id="3082" name="Text Box 11"/>
          <p:cNvSpPr txBox="1">
            <a:spLocks noChangeArrowheads="1"/>
          </p:cNvSpPr>
          <p:nvPr/>
        </p:nvSpPr>
        <p:spPr bwMode="auto">
          <a:xfrm>
            <a:off x="1846385" y="1628775"/>
            <a:ext cx="5782408" cy="461665"/>
          </a:xfrm>
          <a:prstGeom prst="rect">
            <a:avLst/>
          </a:prstGeom>
          <a:noFill/>
          <a:ln w="9525">
            <a:noFill/>
            <a:miter lim="800000"/>
            <a:headEnd/>
            <a:tailEnd/>
          </a:ln>
        </p:spPr>
        <p:txBody>
          <a:bodyPr>
            <a:spAutoFit/>
          </a:bodyPr>
          <a:lstStyle/>
          <a:p>
            <a:pPr algn="ctr" eaLnBrk="1" hangingPunct="1">
              <a:spcBef>
                <a:spcPct val="20000"/>
              </a:spcBef>
              <a:buFont typeface="Wingdings" pitchFamily="2" charset="2"/>
              <a:buNone/>
            </a:pPr>
            <a:r>
              <a:rPr lang="en-US" sz="2400" b="1" dirty="0">
                <a:solidFill>
                  <a:srgbClr val="FFFF00"/>
                </a:solidFill>
                <a:latin typeface="Arial" charset="0"/>
              </a:rPr>
              <a:t>for Portable Use &amp; Increased Safety</a:t>
            </a:r>
            <a:endParaRPr lang="fr-FR" sz="2400" b="1" dirty="0">
              <a:solidFill>
                <a:srgbClr val="FFFF00"/>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5800" y="1952836"/>
            <a:ext cx="7702624" cy="4143164"/>
          </a:xfrm>
        </p:spPr>
        <p:txBody>
          <a:bodyPr/>
          <a:lstStyle/>
          <a:p>
            <a:pPr algn="just">
              <a:lnSpc>
                <a:spcPct val="90000"/>
              </a:lnSpc>
              <a:buFontTx/>
              <a:buNone/>
            </a:pPr>
            <a:r>
              <a:rPr lang="en-US" sz="4400" dirty="0" smtClean="0">
                <a:solidFill>
                  <a:schemeClr val="accent3">
                    <a:lumMod val="20000"/>
                    <a:lumOff val="80000"/>
                  </a:schemeClr>
                </a:solidFill>
              </a:rPr>
              <a:t>  It's the only way of ensuring the delivery of </a:t>
            </a:r>
            <a:r>
              <a:rPr lang="en-US" sz="4400" dirty="0" smtClean="0">
                <a:solidFill>
                  <a:srgbClr val="FFFF00"/>
                </a:solidFill>
              </a:rPr>
              <a:t>targeted tidal volume</a:t>
            </a:r>
            <a:r>
              <a:rPr lang="en-US" sz="4400" dirty="0" smtClean="0">
                <a:solidFill>
                  <a:schemeClr val="accent3">
                    <a:lumMod val="20000"/>
                    <a:lumOff val="80000"/>
                  </a:schemeClr>
                </a:solidFill>
              </a:rPr>
              <a:t> for non invasive ventilation patients.</a:t>
            </a:r>
            <a:endParaRPr lang="en-US" dirty="0" smtClean="0">
              <a:solidFill>
                <a:schemeClr val="accent3">
                  <a:lumMod val="20000"/>
                  <a:lumOff val="80000"/>
                </a:schemeClr>
              </a:solidFill>
            </a:endParaRPr>
          </a:p>
          <a:p>
            <a:pPr algn="just">
              <a:lnSpc>
                <a:spcPct val="90000"/>
              </a:lnSpc>
              <a:buFontTx/>
              <a:buNone/>
            </a:pPr>
            <a:r>
              <a:rPr lang="en-US" dirty="0" smtClean="0">
                <a:solidFill>
                  <a:schemeClr val="accent3">
                    <a:lumMod val="20000"/>
                    <a:lumOff val="80000"/>
                  </a:schemeClr>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0" name="Picture 6" descr="musee3539464633"/>
          <p:cNvPicPr>
            <a:picLocks noGrp="1" noChangeAspect="1" noChangeArrowheads="1"/>
          </p:cNvPicPr>
          <p:nvPr>
            <p:ph type="subTitle" idx="1"/>
          </p:nvPr>
        </p:nvPicPr>
        <p:blipFill>
          <a:blip r:embed="rId2" cstate="print"/>
          <a:srcRect/>
          <a:stretch>
            <a:fillRect/>
          </a:stretch>
        </p:blipFill>
        <p:spPr>
          <a:xfrm>
            <a:off x="2428860" y="1214422"/>
            <a:ext cx="4429156" cy="5328580"/>
          </a:xfrm>
          <a:noFill/>
          <a:ln/>
        </p:spPr>
      </p:pic>
      <p:sp>
        <p:nvSpPr>
          <p:cNvPr id="5" name="Rectangle 4"/>
          <p:cNvSpPr txBox="1">
            <a:spLocks noChangeArrowheads="1"/>
          </p:cNvSpPr>
          <p:nvPr/>
        </p:nvSpPr>
        <p:spPr bwMode="auto">
          <a:xfrm>
            <a:off x="214282" y="944724"/>
            <a:ext cx="8929718" cy="1470025"/>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ArchUp">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0" cap="none" spc="0" normalizeH="0" baseline="0" noProof="0" dirty="0" smtClean="0">
                <a:ln>
                  <a:noFill/>
                </a:ln>
                <a:solidFill>
                  <a:srgbClr val="FFC000"/>
                </a:solidFill>
                <a:effectLst>
                  <a:glow rad="228600">
                    <a:schemeClr val="accent6">
                      <a:satMod val="175000"/>
                      <a:alpha val="40000"/>
                    </a:schemeClr>
                  </a:glow>
                  <a:innerShdw blurRad="63500" dist="50800" dir="18900000">
                    <a:prstClr val="black">
                      <a:alpha val="50000"/>
                    </a:prstClr>
                  </a:innerShdw>
                </a:effectLst>
                <a:uLnTx/>
                <a:uFillTx/>
                <a:latin typeface="+mj-lt"/>
                <a:ea typeface="+mj-ea"/>
                <a:cs typeface="+mj-cs"/>
              </a:rPr>
              <a:t>Take home message </a:t>
            </a:r>
            <a:endParaRPr kumimoji="0" lang="en-US" sz="6600" b="1" i="0" u="none" strike="noStrike" kern="0" cap="none" spc="0" normalizeH="0" baseline="0" noProof="0" dirty="0">
              <a:ln>
                <a:noFill/>
              </a:ln>
              <a:solidFill>
                <a:srgbClr val="FFC000"/>
              </a:solidFill>
              <a:effectLst>
                <a:glow rad="228600">
                  <a:schemeClr val="accent6">
                    <a:satMod val="175000"/>
                    <a:alpha val="40000"/>
                  </a:schemeClr>
                </a:glow>
                <a:innerShdw blurRad="63500" dist="50800" dir="18900000">
                  <a:prstClr val="black">
                    <a:alpha val="50000"/>
                  </a:prstClr>
                </a:inn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buNone/>
            </a:pPr>
            <a:endParaRPr lang="ar-EG" dirty="0"/>
          </a:p>
        </p:txBody>
      </p:sp>
      <p:sp>
        <p:nvSpPr>
          <p:cNvPr id="4" name="Vertical Scroll 3"/>
          <p:cNvSpPr/>
          <p:nvPr/>
        </p:nvSpPr>
        <p:spPr>
          <a:xfrm>
            <a:off x="1071538" y="642918"/>
            <a:ext cx="7000924" cy="5500726"/>
          </a:xfrm>
          <a:prstGeom prst="verticalScroll">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3200" b="1" dirty="0" smtClean="0">
                <a:solidFill>
                  <a:schemeClr val="bg1"/>
                </a:solidFill>
                <a:effectLst>
                  <a:outerShdw blurRad="38100" dist="38100" dir="2700000" algn="tl">
                    <a:srgbClr val="000000">
                      <a:alpha val="43137"/>
                    </a:srgbClr>
                  </a:outerShdw>
                </a:effectLst>
              </a:rPr>
              <a:t>1- </a:t>
            </a:r>
            <a:r>
              <a:rPr lang="en-US" sz="3200" b="1" dirty="0" err="1" smtClean="0">
                <a:solidFill>
                  <a:schemeClr val="bg1"/>
                </a:solidFill>
                <a:effectLst>
                  <a:outerShdw blurRad="38100" dist="38100" dir="2700000" algn="tl">
                    <a:srgbClr val="000000">
                      <a:alpha val="43137"/>
                    </a:srgbClr>
                  </a:outerShdw>
                </a:effectLst>
              </a:rPr>
              <a:t>BiPAP</a:t>
            </a:r>
            <a:r>
              <a:rPr lang="en-US" sz="3200" b="1" dirty="0" smtClean="0">
                <a:solidFill>
                  <a:schemeClr val="bg1"/>
                </a:solidFill>
                <a:effectLst>
                  <a:outerShdw blurRad="38100" dist="38100" dir="2700000" algn="tl">
                    <a:srgbClr val="000000">
                      <a:alpha val="43137"/>
                    </a:srgbClr>
                  </a:outerShdw>
                </a:effectLst>
              </a:rPr>
              <a:t>-AVAPS assure targeted tidal volume</a:t>
            </a:r>
          </a:p>
          <a:p>
            <a:pPr algn="just"/>
            <a:endParaRPr lang="en-US" sz="3200" b="1" dirty="0" smtClean="0">
              <a:solidFill>
                <a:schemeClr val="bg1"/>
              </a:solidFill>
              <a:effectLst>
                <a:outerShdw blurRad="38100" dist="38100" dir="2700000" algn="tl">
                  <a:srgbClr val="000000">
                    <a:alpha val="43137"/>
                  </a:srgbClr>
                </a:outerShdw>
              </a:effectLst>
            </a:endParaRPr>
          </a:p>
          <a:p>
            <a:pPr algn="just"/>
            <a:r>
              <a:rPr lang="en-US" sz="3200" b="1" dirty="0" smtClean="0">
                <a:solidFill>
                  <a:schemeClr val="bg1"/>
                </a:solidFill>
                <a:effectLst>
                  <a:outerShdw blurRad="38100" dist="38100" dir="2700000" algn="tl">
                    <a:srgbClr val="000000">
                      <a:alpha val="43137"/>
                    </a:srgbClr>
                  </a:outerShdw>
                </a:effectLst>
              </a:rPr>
              <a:t>2- useful in </a:t>
            </a:r>
            <a:r>
              <a:rPr lang="en-US" sz="3200" b="1" dirty="0" err="1" smtClean="0">
                <a:solidFill>
                  <a:schemeClr val="bg1"/>
                </a:solidFill>
                <a:effectLst>
                  <a:outerShdw blurRad="38100" dist="38100" dir="2700000" algn="tl">
                    <a:srgbClr val="000000">
                      <a:alpha val="43137"/>
                    </a:srgbClr>
                  </a:outerShdw>
                </a:effectLst>
              </a:rPr>
              <a:t>hypoventilated</a:t>
            </a:r>
            <a:r>
              <a:rPr lang="en-US" sz="3200" b="1" dirty="0" smtClean="0">
                <a:solidFill>
                  <a:schemeClr val="bg1"/>
                </a:solidFill>
                <a:effectLst>
                  <a:outerShdw blurRad="38100" dist="38100" dir="2700000" algn="tl">
                    <a:srgbClr val="000000">
                      <a:alpha val="43137"/>
                    </a:srgbClr>
                  </a:outerShdw>
                </a:effectLst>
              </a:rPr>
              <a:t> patient</a:t>
            </a:r>
          </a:p>
          <a:p>
            <a:pPr algn="just"/>
            <a:endParaRPr lang="en-US" sz="3200" b="1" dirty="0" smtClean="0">
              <a:solidFill>
                <a:schemeClr val="bg1"/>
              </a:solidFill>
              <a:effectLst>
                <a:outerShdw blurRad="38100" dist="38100" dir="2700000" algn="tl">
                  <a:srgbClr val="000000">
                    <a:alpha val="43137"/>
                  </a:srgbClr>
                </a:outerShdw>
              </a:effectLst>
            </a:endParaRPr>
          </a:p>
          <a:p>
            <a:pPr algn="just"/>
            <a:r>
              <a:rPr lang="en-US" sz="3200" b="1" dirty="0" smtClean="0">
                <a:solidFill>
                  <a:schemeClr val="bg1"/>
                </a:solidFill>
                <a:effectLst>
                  <a:outerShdw blurRad="38100" dist="38100" dir="2700000" algn="tl">
                    <a:srgbClr val="000000">
                      <a:alpha val="43137"/>
                    </a:srgbClr>
                  </a:outerShdw>
                </a:effectLst>
              </a:rPr>
              <a:t>3- not suitable for CSR </a:t>
            </a:r>
            <a:endParaRPr lang="ar-EG"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82A254"/>
        </a:solidFill>
        <a:effectLst/>
      </p:bgPr>
    </p:bg>
    <p:spTree>
      <p:nvGrpSpPr>
        <p:cNvPr id="1" name=""/>
        <p:cNvGrpSpPr/>
        <p:nvPr/>
      </p:nvGrpSpPr>
      <p:grpSpPr>
        <a:xfrm>
          <a:off x="0" y="0"/>
          <a:ext cx="0" cy="0"/>
          <a:chOff x="0" y="0"/>
          <a:chExt cx="0" cy="0"/>
        </a:xfrm>
      </p:grpSpPr>
      <p:pic>
        <p:nvPicPr>
          <p:cNvPr id="4098" name="Picture 2" descr="https://fbcdn-sphotos-a-a.akamaihd.net/hphotos-ak-ash3/q71/993065_540896522630601_390969857_n.jpg"/>
          <p:cNvPicPr>
            <a:picLocks noChangeAspect="1" noChangeArrowheads="1"/>
          </p:cNvPicPr>
          <p:nvPr/>
        </p:nvPicPr>
        <p:blipFill>
          <a:blip r:embed="rId2" cstate="print"/>
          <a:srcRect/>
          <a:stretch>
            <a:fillRect/>
          </a:stretch>
        </p:blipFill>
        <p:spPr bwMode="auto">
          <a:xfrm>
            <a:off x="395536" y="0"/>
            <a:ext cx="8352928" cy="6956797"/>
          </a:xfrm>
          <a:prstGeom prst="rect">
            <a:avLst/>
          </a:prstGeom>
          <a:noFill/>
        </p:spPr>
      </p:pic>
      <p:pic>
        <p:nvPicPr>
          <p:cNvPr id="5" name="Picture 4" descr="thanks"/>
          <p:cNvPicPr>
            <a:picLocks noChangeAspect="1" noChangeArrowheads="1" noCrop="1"/>
          </p:cNvPicPr>
          <p:nvPr/>
        </p:nvPicPr>
        <p:blipFill>
          <a:blip r:embed="rId3" cstate="print"/>
          <a:srcRect/>
          <a:stretch>
            <a:fillRect/>
          </a:stretch>
        </p:blipFill>
        <p:spPr>
          <a:xfrm rot="1503257">
            <a:off x="4674166" y="4878857"/>
            <a:ext cx="4106415" cy="2084781"/>
          </a:xfrm>
          <a:prstGeom prst="rect">
            <a:avLst/>
          </a:prstGeom>
          <a:noFill/>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FFFF">
            <a:alpha val="0"/>
          </a:srgbClr>
        </a:solidFill>
        <a:effectLst/>
      </p:bgPr>
    </p:bg>
    <p:spTree>
      <p:nvGrpSpPr>
        <p:cNvPr id="1" name=""/>
        <p:cNvGrpSpPr/>
        <p:nvPr/>
      </p:nvGrpSpPr>
      <p:grpSpPr>
        <a:xfrm>
          <a:off x="0" y="0"/>
          <a:ext cx="0" cy="0"/>
          <a:chOff x="0" y="0"/>
          <a:chExt cx="0" cy="0"/>
        </a:xfrm>
      </p:grpSpPr>
      <p:pic>
        <p:nvPicPr>
          <p:cNvPr id="104450" name="Picture 2" descr="http://www.presentermedia.com/files/animsp/00003000/3112/Stick_Figure_q_a_PA_md_wm.gif"/>
          <p:cNvPicPr>
            <a:picLocks noChangeAspect="1" noChangeArrowheads="1" noCrop="1"/>
          </p:cNvPicPr>
          <p:nvPr/>
        </p:nvPicPr>
        <p:blipFill>
          <a:blip r:embed="rId2" cstate="print"/>
          <a:srcRect/>
          <a:stretch>
            <a:fillRect/>
          </a:stretch>
        </p:blipFill>
        <p:spPr bwMode="auto">
          <a:xfrm>
            <a:off x="1500166" y="214290"/>
            <a:ext cx="5929354" cy="5929356"/>
          </a:xfrm>
          <a:prstGeom prst="rect">
            <a:avLst/>
          </a:prstGeom>
          <a:noFill/>
          <a:ln>
            <a:solidFill>
              <a:schemeClr val="tx1"/>
            </a:solidFill>
          </a:ln>
        </p:spPr>
      </p:pic>
      <p:pic>
        <p:nvPicPr>
          <p:cNvPr id="5" name="Picture 2" descr="http://www.bedfont.com/images/nobreath_large.jpg"/>
          <p:cNvPicPr>
            <a:picLocks noChangeAspect="1" noChangeArrowheads="1"/>
          </p:cNvPicPr>
          <p:nvPr/>
        </p:nvPicPr>
        <p:blipFill>
          <a:blip r:embed="rId3" cstate="print"/>
          <a:srcRect t="87692"/>
          <a:stretch>
            <a:fillRect/>
          </a:stretch>
        </p:blipFill>
        <p:spPr bwMode="auto">
          <a:xfrm>
            <a:off x="2051720" y="5085184"/>
            <a:ext cx="4857784" cy="714380"/>
          </a:xfrm>
          <a:prstGeom prst="rect">
            <a:avLst/>
          </a:prstGeom>
          <a:noFill/>
        </p:spPr>
      </p:pic>
    </p:spTree>
  </p:cSld>
  <p:clrMapOvr>
    <a:masterClrMapping/>
  </p:clrMapOvr>
  <p:transition spd="med">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70658" name="Picture 2" descr="http://be8c5029833240ca9038-8a2c38c8946b4d497918152d3d6bf41f.r27.cf1.rackcdn.com/Respironics-BiPAP-AVAPS-Machine-1029744-ventilatory.jpg"/>
          <p:cNvPicPr>
            <a:picLocks noChangeAspect="1" noChangeArrowheads="1"/>
          </p:cNvPicPr>
          <p:nvPr/>
        </p:nvPicPr>
        <p:blipFill>
          <a:blip r:embed="rId2" cstate="print"/>
          <a:srcRect/>
          <a:stretch>
            <a:fillRect/>
          </a:stretch>
        </p:blipFill>
        <p:spPr bwMode="auto">
          <a:xfrm>
            <a:off x="457199" y="584684"/>
            <a:ext cx="3466729" cy="3479746"/>
          </a:xfrm>
          <a:prstGeom prst="rect">
            <a:avLst/>
          </a:prstGeom>
          <a:noFill/>
        </p:spPr>
      </p:pic>
      <p:pic>
        <p:nvPicPr>
          <p:cNvPr id="70660" name="Picture 4" descr="http://cdn.cpapblowouts.com/media/catalog/product/cache/1/image/05269835953ebeb0edaa2a249dc2a28a/p/r/pr_system_one_avaps_with_humidifier.jpg"/>
          <p:cNvPicPr>
            <a:picLocks noChangeAspect="1" noChangeArrowheads="1"/>
          </p:cNvPicPr>
          <p:nvPr/>
        </p:nvPicPr>
        <p:blipFill>
          <a:blip r:embed="rId3" cstate="print"/>
          <a:srcRect/>
          <a:stretch>
            <a:fillRect/>
          </a:stretch>
        </p:blipFill>
        <p:spPr bwMode="auto">
          <a:xfrm>
            <a:off x="4535996" y="584683"/>
            <a:ext cx="3852428" cy="2958665"/>
          </a:xfrm>
          <a:prstGeom prst="rect">
            <a:avLst/>
          </a:prstGeom>
          <a:noFill/>
        </p:spPr>
      </p:pic>
      <p:pic>
        <p:nvPicPr>
          <p:cNvPr id="70664" name="Picture 8" descr="http://www.cpapsupplyusa.com/images-cache/76/3E/D73B/763ED73BC5B6CF4ABDACD7E7A52F78C20ECF5B7F.jpg"/>
          <p:cNvPicPr>
            <a:picLocks noChangeAspect="1" noChangeArrowheads="1"/>
          </p:cNvPicPr>
          <p:nvPr/>
        </p:nvPicPr>
        <p:blipFill>
          <a:blip r:embed="rId4" cstate="print"/>
          <a:srcRect/>
          <a:stretch>
            <a:fillRect/>
          </a:stretch>
        </p:blipFill>
        <p:spPr bwMode="auto">
          <a:xfrm>
            <a:off x="3362614" y="3529077"/>
            <a:ext cx="3081594" cy="30815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sz="6000" b="1" dirty="0" smtClean="0">
                <a:effectLst>
                  <a:outerShdw blurRad="38100" dist="38100" dir="2700000" algn="tl">
                    <a:srgbClr val="000000">
                      <a:alpha val="43137"/>
                    </a:srgbClr>
                  </a:outerShdw>
                  <a:reflection blurRad="6350" stA="55000" endA="300" endPos="45500" dir="5400000" sy="-100000" algn="bl" rotWithShape="0"/>
                </a:effectLst>
              </a:rPr>
              <a:t>Circuit</a:t>
            </a:r>
            <a:r>
              <a:rPr lang="en-US" sz="6000" b="1" dirty="0" smtClean="0">
                <a:effectLst>
                  <a:outerShdw blurRad="38100" dist="38100" dir="2700000" algn="tl">
                    <a:srgbClr val="000000">
                      <a:alpha val="43137"/>
                    </a:srgbClr>
                  </a:outerShdw>
                </a:effectLst>
              </a:rPr>
              <a:t> </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l="54000" t="60002" r="18981" b="19988"/>
          <a:stretch>
            <a:fillRect/>
          </a:stretch>
        </p:blipFill>
        <p:spPr bwMode="auto">
          <a:xfrm>
            <a:off x="457201" y="1685106"/>
            <a:ext cx="8331998" cy="3615558"/>
          </a:xfrm>
          <a:prstGeom prst="rect">
            <a:avLst/>
          </a:prstGeom>
          <a:noFill/>
          <a:ln w="9525">
            <a:noFill/>
            <a:miter lim="800000"/>
            <a:headEnd/>
            <a:tailEnd/>
          </a:ln>
        </p:spPr>
      </p:pic>
      <p:sp>
        <p:nvSpPr>
          <p:cNvPr id="55" name="Rectangle 54"/>
          <p:cNvSpPr/>
          <p:nvPr/>
        </p:nvSpPr>
        <p:spPr>
          <a:xfrm>
            <a:off x="457200" y="1600200"/>
            <a:ext cx="4042792" cy="129614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56584"/>
          </a:xfrm>
        </p:spPr>
        <p:txBody>
          <a:bodyPr/>
          <a:lstStyle/>
          <a:p>
            <a:pPr algn="just">
              <a:buNone/>
            </a:pPr>
            <a:r>
              <a:rPr lang="en-US" b="1" dirty="0" smtClean="0">
                <a:solidFill>
                  <a:schemeClr val="tx2"/>
                </a:solidFill>
              </a:rPr>
              <a:t>Any mode of mechanical ventilation has three essential components :</a:t>
            </a:r>
          </a:p>
          <a:p>
            <a:pPr algn="just">
              <a:buNone/>
            </a:pPr>
            <a:endParaRPr lang="en-US" b="1" dirty="0" smtClean="0">
              <a:solidFill>
                <a:schemeClr val="tx2"/>
              </a:solidFill>
            </a:endParaRPr>
          </a:p>
          <a:p>
            <a:pPr algn="just">
              <a:buNone/>
            </a:pPr>
            <a:endParaRPr lang="en-US" b="1" dirty="0" smtClean="0">
              <a:solidFill>
                <a:schemeClr val="tx2"/>
              </a:solidFill>
            </a:endParaRPr>
          </a:p>
          <a:p>
            <a:pPr algn="just">
              <a:buFontTx/>
              <a:buNone/>
            </a:pPr>
            <a:r>
              <a:rPr lang="en-US" b="1" dirty="0" smtClean="0">
                <a:solidFill>
                  <a:srgbClr val="FFFF00"/>
                </a:solidFill>
              </a:rPr>
              <a:t>1- The control variable </a:t>
            </a:r>
            <a:r>
              <a:rPr lang="en-US" b="1" dirty="0" smtClean="0">
                <a:solidFill>
                  <a:srgbClr val="FFFFFF"/>
                </a:solidFill>
              </a:rPr>
              <a:t>(here &gt;&gt;&gt;&gt; preset volume)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5576" y="371475"/>
            <a:ext cx="7772400" cy="704850"/>
          </a:xfrm>
        </p:spPr>
        <p:txBody>
          <a:bodyPr/>
          <a:lstStyle/>
          <a:p>
            <a:r>
              <a:rPr lang="en-US" sz="4000" b="1" dirty="0" smtClean="0">
                <a:effectLst>
                  <a:outerShdw blurRad="38100" dist="38100" dir="2700000" algn="tl">
                    <a:srgbClr val="000000">
                      <a:alpha val="43137"/>
                    </a:srgbClr>
                  </a:outerShdw>
                </a:effectLst>
              </a:rPr>
              <a:t>2- The breath sequence </a:t>
            </a:r>
            <a:endParaRPr lang="en-US" sz="4000" b="1" dirty="0" smtClean="0">
              <a:solidFill>
                <a:srgbClr val="FF0066"/>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endParaRPr lang="en-US"/>
          </a:p>
        </p:txBody>
      </p:sp>
      <p:pic>
        <p:nvPicPr>
          <p:cNvPr id="5" name="عنصر نائب للمحتوى 3"/>
          <p:cNvPicPr>
            <a:picLocks/>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4080"/>
      </a:dk1>
      <a:lt1>
        <a:srgbClr val="004080"/>
      </a:lt1>
      <a:dk2>
        <a:srgbClr val="000000"/>
      </a:dk2>
      <a:lt2>
        <a:srgbClr val="FF0080"/>
      </a:lt2>
      <a:accent1>
        <a:srgbClr val="66CCFF"/>
      </a:accent1>
      <a:accent2>
        <a:srgbClr val="333399"/>
      </a:accent2>
      <a:accent3>
        <a:srgbClr val="AAAAAA"/>
      </a:accent3>
      <a:accent4>
        <a:srgbClr val="00356C"/>
      </a:accent4>
      <a:accent5>
        <a:srgbClr val="B8E2FF"/>
      </a:accent5>
      <a:accent6>
        <a:srgbClr val="2D2D8A"/>
      </a:accent6>
      <a:hlink>
        <a:srgbClr val="66CCFF"/>
      </a:hlink>
      <a:folHlink>
        <a:srgbClr val="004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578</Words>
  <Application>Microsoft Office PowerPoint</Application>
  <PresentationFormat>On-screen Show (4:3)</PresentationFormat>
  <Paragraphs>152</Paragraphs>
  <Slides>53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Default Design</vt:lpstr>
      <vt:lpstr>Paintbrush Picture</vt:lpstr>
      <vt:lpstr>Bi-PAP AVAPS</vt:lpstr>
      <vt:lpstr>Slide 2</vt:lpstr>
      <vt:lpstr>Slide 3</vt:lpstr>
      <vt:lpstr>Slide 4</vt:lpstr>
      <vt:lpstr>Slide 5</vt:lpstr>
      <vt:lpstr>Slide 6</vt:lpstr>
      <vt:lpstr>Circuit </vt:lpstr>
      <vt:lpstr>Slide 8</vt:lpstr>
      <vt:lpstr>2- The breath sequence </vt:lpstr>
      <vt:lpstr>2- The breath sequence </vt:lpstr>
      <vt:lpstr>AVAPS Ventilation Modes</vt:lpstr>
      <vt:lpstr>3- The target scheme</vt:lpstr>
      <vt:lpstr>Modes supported by AVAPS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Advantages </vt:lpstr>
      <vt:lpstr>Slide 28</vt:lpstr>
      <vt:lpstr>Disadvantages </vt:lpstr>
      <vt:lpstr>Contraindications</vt:lpstr>
      <vt:lpstr>Slide 31</vt:lpstr>
      <vt:lpstr>Slide 32</vt:lpstr>
      <vt:lpstr>Glossary </vt:lpstr>
      <vt:lpstr>Slide 34</vt:lpstr>
      <vt:lpstr>Rise time</vt:lpstr>
      <vt:lpstr>Bi-Flex comfort feature</vt:lpstr>
      <vt:lpstr>Ramp</vt:lpstr>
      <vt:lpstr>Back up rate </vt:lpstr>
      <vt:lpstr>Slide 39</vt:lpstr>
      <vt:lpstr>Slide 40</vt:lpstr>
      <vt:lpstr>Slide 41</vt:lpstr>
      <vt:lpstr>Ideal body weight</vt:lpstr>
      <vt:lpstr>Slide 43</vt:lpstr>
      <vt:lpstr>Alarms</vt:lpstr>
      <vt:lpstr>Slide 45</vt:lpstr>
      <vt:lpstr>Slide 46</vt:lpstr>
      <vt:lpstr>Slide 47</vt:lpstr>
      <vt:lpstr>Slide 48</vt:lpstr>
      <vt:lpstr>Battery Pack</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Template</dc:title>
  <dc:creator>Presentation Magazine</dc:creator>
  <cp:lastModifiedBy>acer</cp:lastModifiedBy>
  <cp:revision>117</cp:revision>
  <dcterms:modified xsi:type="dcterms:W3CDTF">2013-12-26T17:51:36Z</dcterms:modified>
</cp:coreProperties>
</file>